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ableStyles" Target="tableStyle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viewProps" Target="viewProps.xml" /><Relationship Id="rId5" Type="http://schemas.openxmlformats.org/officeDocument/2006/relationships/slide" Target="slides/slide4.xml" /><Relationship Id="rId10"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E91B271B-36AC-4E97-B16B-606A7EA61567}" type="datetimeFigureOut">
              <a:rPr lang="it-IT" smtClean="0"/>
              <a:t>06/05/2023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2073502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91B271B-36AC-4E97-B16B-606A7EA61567}" type="datetimeFigureOut">
              <a:rPr lang="it-IT" smtClean="0"/>
              <a:t>06/05/2023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1890092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91B271B-36AC-4E97-B16B-606A7EA61567}" type="datetimeFigureOut">
              <a:rPr lang="it-IT" smtClean="0"/>
              <a:t>06/05/2023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1619009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91B271B-36AC-4E97-B16B-606A7EA61567}" type="datetimeFigureOut">
              <a:rPr lang="it-IT" smtClean="0"/>
              <a:t>06/05/2023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2773654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E91B271B-36AC-4E97-B16B-606A7EA61567}" type="datetimeFigureOut">
              <a:rPr lang="it-IT" smtClean="0"/>
              <a:t>06/05/2023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2222514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91B271B-36AC-4E97-B16B-606A7EA61567}" type="datetimeFigureOut">
              <a:rPr lang="it-IT" smtClean="0"/>
              <a:t>06/05/2023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2037154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91B271B-36AC-4E97-B16B-606A7EA61567}" type="datetimeFigureOut">
              <a:rPr lang="it-IT" smtClean="0"/>
              <a:t>06/05/2023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2203787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E91B271B-36AC-4E97-B16B-606A7EA61567}" type="datetimeFigureOut">
              <a:rPr lang="it-IT" smtClean="0"/>
              <a:t>06/05/2023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4049416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91B271B-36AC-4E97-B16B-606A7EA61567}" type="datetimeFigureOut">
              <a:rPr lang="it-IT" smtClean="0"/>
              <a:t>06/05/2023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1558170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E91B271B-36AC-4E97-B16B-606A7EA61567}" type="datetimeFigureOut">
              <a:rPr lang="it-IT" smtClean="0"/>
              <a:t>06/05/2023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2218523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E91B271B-36AC-4E97-B16B-606A7EA61567}" type="datetimeFigureOut">
              <a:rPr lang="it-IT" smtClean="0"/>
              <a:t>06/05/2023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D4E22B6-6992-4E0A-AA91-3F9ED1077E79}" type="slidenum">
              <a:rPr lang="it-IT" smtClean="0"/>
              <a:t>‹N›</a:t>
            </a:fld>
            <a:endParaRPr lang="it-IT"/>
          </a:p>
        </p:txBody>
      </p:sp>
    </p:spTree>
    <p:extLst>
      <p:ext uri="{BB962C8B-B14F-4D97-AF65-F5344CB8AC3E}">
        <p14:creationId xmlns:p14="http://schemas.microsoft.com/office/powerpoint/2010/main" val="4223350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65000"/>
            <a:alpha val="42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1B271B-36AC-4E97-B16B-606A7EA61567}" type="datetimeFigureOut">
              <a:rPr lang="it-IT" smtClean="0"/>
              <a:t>06/05/2023</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E22B6-6992-4E0A-AA91-3F9ED1077E79}" type="slidenum">
              <a:rPr lang="it-IT" smtClean="0"/>
              <a:t>‹N›</a:t>
            </a:fld>
            <a:endParaRPr lang="it-IT"/>
          </a:p>
        </p:txBody>
      </p:sp>
    </p:spTree>
    <p:extLst>
      <p:ext uri="{BB962C8B-B14F-4D97-AF65-F5344CB8AC3E}">
        <p14:creationId xmlns:p14="http://schemas.microsoft.com/office/powerpoint/2010/main" val="42083232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 /><Relationship Id="rId2" Type="http://schemas.openxmlformats.org/officeDocument/2006/relationships/image" Target="../media/image1.jpg"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4.jpg" /><Relationship Id="rId2" Type="http://schemas.openxmlformats.org/officeDocument/2006/relationships/image" Target="../media/image3.jpg" /><Relationship Id="rId1" Type="http://schemas.openxmlformats.org/officeDocument/2006/relationships/slideLayout" Target="../slideLayouts/slideLayout4.xml" /><Relationship Id="rId4" Type="http://schemas.openxmlformats.org/officeDocument/2006/relationships/image" Target="../media/image5.jpg" /></Relationships>
</file>

<file path=ppt/slides/_rels/slide4.xml.rels><?xml version="1.0" encoding="UTF-8" standalone="yes"?>
<Relationships xmlns="http://schemas.openxmlformats.org/package/2006/relationships"><Relationship Id="rId3" Type="http://schemas.openxmlformats.org/officeDocument/2006/relationships/image" Target="../media/image7.jpeg" /><Relationship Id="rId2" Type="http://schemas.openxmlformats.org/officeDocument/2006/relationships/image" Target="../media/image6.jpg" /><Relationship Id="rId1" Type="http://schemas.openxmlformats.org/officeDocument/2006/relationships/slideLayout" Target="../slideLayouts/slideLayout4.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6.xml.rels><?xml version="1.0" encoding="UTF-8" standalone="yes"?>
<Relationships xmlns="http://schemas.openxmlformats.org/package/2006/relationships"><Relationship Id="rId3" Type="http://schemas.openxmlformats.org/officeDocument/2006/relationships/image" Target="../media/image9.jpg" /><Relationship Id="rId2" Type="http://schemas.openxmlformats.org/officeDocument/2006/relationships/image" Target="../media/image8.jpg" /><Relationship Id="rId1" Type="http://schemas.openxmlformats.org/officeDocument/2006/relationships/slideLayout" Target="../slideLayouts/slideLayout4.xml" /><Relationship Id="rId4" Type="http://schemas.openxmlformats.org/officeDocument/2006/relationships/image" Target="../media/image10.jpg" /></Relationships>
</file>

<file path=ppt/slides/_rels/slide7.xml.rels><?xml version="1.0" encoding="UTF-8" standalone="yes"?>
<Relationships xmlns="http://schemas.openxmlformats.org/package/2006/relationships"><Relationship Id="rId3" Type="http://schemas.openxmlformats.org/officeDocument/2006/relationships/image" Target="../media/image12.jpeg" /><Relationship Id="rId2" Type="http://schemas.openxmlformats.org/officeDocument/2006/relationships/image" Target="../media/image11.jpg" /><Relationship Id="rId1" Type="http://schemas.openxmlformats.org/officeDocument/2006/relationships/slideLayout" Target="../slideLayouts/slideLayout4.xml" /><Relationship Id="rId4" Type="http://schemas.openxmlformats.org/officeDocument/2006/relationships/image" Target="../media/image13.jpg" /></Relationships>
</file>

<file path=ppt/slides/_rels/slide8.xml.rels><?xml version="1.0" encoding="UTF-8" standalone="yes"?>
<Relationships xmlns="http://schemas.openxmlformats.org/package/2006/relationships"><Relationship Id="rId3" Type="http://schemas.openxmlformats.org/officeDocument/2006/relationships/image" Target="../media/image15.jpg" /><Relationship Id="rId2" Type="http://schemas.openxmlformats.org/officeDocument/2006/relationships/image" Target="../media/image14.jp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6812" y="868361"/>
            <a:ext cx="4147654" cy="31067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9975" y="868362"/>
            <a:ext cx="4238626" cy="31067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asellaDiTesto 5"/>
          <p:cNvSpPr txBox="1"/>
          <p:nvPr/>
        </p:nvSpPr>
        <p:spPr>
          <a:xfrm>
            <a:off x="3962400" y="5130800"/>
            <a:ext cx="5638800" cy="923330"/>
          </a:xfrm>
          <a:prstGeom prst="rect">
            <a:avLst/>
          </a:prstGeom>
          <a:noFill/>
        </p:spPr>
        <p:txBody>
          <a:bodyPr wrap="square" rtlCol="0">
            <a:spAutoFit/>
          </a:bodyPr>
          <a:lstStyle/>
          <a:p>
            <a:r>
              <a:rPr lang="it-IT" sz="5400" b="1" dirty="0">
                <a:solidFill>
                  <a:schemeClr val="accent1">
                    <a:lumMod val="50000"/>
                  </a:schemeClr>
                </a:solidFill>
                <a:latin typeface="Baskerville Old Face" panose="02020602080505020303" pitchFamily="18" charset="0"/>
              </a:rPr>
              <a:t>L’UNESCO</a:t>
            </a:r>
          </a:p>
        </p:txBody>
      </p:sp>
      <p:sp>
        <p:nvSpPr>
          <p:cNvPr id="7" name="CasellaDiTesto 6"/>
          <p:cNvSpPr txBox="1"/>
          <p:nvPr/>
        </p:nvSpPr>
        <p:spPr>
          <a:xfrm>
            <a:off x="7454900" y="6054130"/>
            <a:ext cx="3505200" cy="369332"/>
          </a:xfrm>
          <a:prstGeom prst="rect">
            <a:avLst/>
          </a:prstGeom>
          <a:noFill/>
        </p:spPr>
        <p:txBody>
          <a:bodyPr wrap="square" rtlCol="0">
            <a:spAutoFit/>
          </a:bodyPr>
          <a:lstStyle/>
          <a:p>
            <a:r>
              <a:rPr lang="it-IT" b="1" dirty="0" err="1">
                <a:solidFill>
                  <a:schemeClr val="accent1">
                    <a:lumMod val="50000"/>
                  </a:schemeClr>
                </a:solidFill>
                <a:latin typeface="Baskerville Old Face" panose="02020602080505020303" pitchFamily="18" charset="0"/>
              </a:rPr>
              <a:t>Réalisé</a:t>
            </a:r>
            <a:r>
              <a:rPr lang="it-IT" b="1" dirty="0">
                <a:solidFill>
                  <a:schemeClr val="accent1">
                    <a:lumMod val="50000"/>
                  </a:schemeClr>
                </a:solidFill>
                <a:latin typeface="Baskerville Old Face" panose="02020602080505020303" pitchFamily="18" charset="0"/>
              </a:rPr>
              <a:t> par: Gerarda Natale</a:t>
            </a:r>
          </a:p>
        </p:txBody>
      </p:sp>
    </p:spTree>
    <p:extLst>
      <p:ext uri="{BB962C8B-B14F-4D97-AF65-F5344CB8AC3E}">
        <p14:creationId xmlns:p14="http://schemas.microsoft.com/office/powerpoint/2010/main" val="4106515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885630"/>
            <a:ext cx="10515600" cy="1325563"/>
          </a:xfrm>
        </p:spPr>
        <p:txBody>
          <a:bodyPr/>
          <a:lstStyle/>
          <a:p>
            <a:pPr algn="ctr"/>
            <a:r>
              <a:rPr lang="it-IT" dirty="0" err="1">
                <a:latin typeface="Candara" panose="020E0502030303020204" pitchFamily="34" charset="0"/>
              </a:rPr>
              <a:t>Qu’est</a:t>
            </a:r>
            <a:r>
              <a:rPr lang="it-IT" dirty="0">
                <a:latin typeface="Candara" panose="020E0502030303020204" pitchFamily="34" charset="0"/>
              </a:rPr>
              <a:t>-ce </a:t>
            </a:r>
            <a:r>
              <a:rPr lang="it-IT" dirty="0" err="1">
                <a:latin typeface="Candara" panose="020E0502030303020204" pitchFamily="34" charset="0"/>
              </a:rPr>
              <a:t>que</a:t>
            </a:r>
            <a:r>
              <a:rPr lang="it-IT" dirty="0">
                <a:latin typeface="Candara" panose="020E0502030303020204" pitchFamily="34" charset="0"/>
              </a:rPr>
              <a:t> l’UNESCO?</a:t>
            </a:r>
          </a:p>
        </p:txBody>
      </p:sp>
      <p:sp>
        <p:nvSpPr>
          <p:cNvPr id="3" name="Segnaposto contenuto 2"/>
          <p:cNvSpPr>
            <a:spLocks noGrp="1"/>
          </p:cNvSpPr>
          <p:nvPr>
            <p:ph idx="1"/>
          </p:nvPr>
        </p:nvSpPr>
        <p:spPr>
          <a:xfrm>
            <a:off x="1929032" y="2211193"/>
            <a:ext cx="8692075" cy="4351338"/>
          </a:xfrm>
        </p:spPr>
        <p:txBody>
          <a:bodyPr>
            <a:normAutofit/>
          </a:bodyPr>
          <a:lstStyle/>
          <a:p>
            <a:pPr marL="0" indent="0" algn="ctr">
              <a:buNone/>
            </a:pPr>
            <a:r>
              <a:rPr lang="it-IT" sz="2600" dirty="0">
                <a:latin typeface="Candara Light" panose="020E0502030303020204" pitchFamily="34" charset="0"/>
              </a:rPr>
              <a:t>L’UNESCO est l’</a:t>
            </a:r>
            <a:r>
              <a:rPr lang="it-IT" sz="2600" dirty="0" err="1">
                <a:latin typeface="Candara Light" panose="020E0502030303020204" pitchFamily="34" charset="0"/>
              </a:rPr>
              <a:t>Organisation</a:t>
            </a:r>
            <a:r>
              <a:rPr lang="it-IT" sz="2600" dirty="0">
                <a:latin typeface="Candara Light" panose="020E0502030303020204" pitchFamily="34" charset="0"/>
              </a:rPr>
              <a:t> </a:t>
            </a:r>
            <a:r>
              <a:rPr lang="it-IT" sz="2600" dirty="0" err="1">
                <a:latin typeface="Candara Light" panose="020E0502030303020204" pitchFamily="34" charset="0"/>
              </a:rPr>
              <a:t>des</a:t>
            </a:r>
            <a:r>
              <a:rPr lang="it-IT" sz="2600" dirty="0">
                <a:latin typeface="Candara Light" panose="020E0502030303020204" pitchFamily="34" charset="0"/>
              </a:rPr>
              <a:t> Nations </a:t>
            </a:r>
            <a:r>
              <a:rPr lang="it-IT" sz="2600" dirty="0" err="1">
                <a:latin typeface="Candara Light" panose="020E0502030303020204" pitchFamily="34" charset="0"/>
              </a:rPr>
              <a:t>Unies</a:t>
            </a:r>
            <a:r>
              <a:rPr lang="it-IT" sz="2600" dirty="0">
                <a:latin typeface="Candara Light" panose="020E0502030303020204" pitchFamily="34" charset="0"/>
              </a:rPr>
              <a:t> pour l’</a:t>
            </a:r>
            <a:r>
              <a:rPr lang="it-IT" sz="2600" dirty="0" err="1">
                <a:latin typeface="Candara Light" panose="020E0502030303020204" pitchFamily="34" charset="0"/>
              </a:rPr>
              <a:t>éducation</a:t>
            </a:r>
            <a:r>
              <a:rPr lang="it-IT" sz="2600" dirty="0">
                <a:latin typeface="Candara Light" panose="020E0502030303020204" pitchFamily="34" charset="0"/>
              </a:rPr>
              <a:t>, la Science et la culture. Elle </a:t>
            </a:r>
            <a:r>
              <a:rPr lang="it-IT" sz="2600" dirty="0" err="1">
                <a:latin typeface="Candara Light" panose="020E0502030303020204" pitchFamily="34" charset="0"/>
              </a:rPr>
              <a:t>essayer</a:t>
            </a:r>
            <a:r>
              <a:rPr lang="it-IT" sz="2600" dirty="0">
                <a:latin typeface="Candara Light" panose="020E0502030303020204" pitchFamily="34" charset="0"/>
              </a:rPr>
              <a:t> d’</a:t>
            </a:r>
            <a:r>
              <a:rPr lang="it-IT" sz="2600" dirty="0" err="1">
                <a:latin typeface="Candara Light" panose="020E0502030303020204" pitchFamily="34" charset="0"/>
              </a:rPr>
              <a:t>établir</a:t>
            </a:r>
            <a:r>
              <a:rPr lang="it-IT" sz="2600" dirty="0">
                <a:latin typeface="Candara Light" panose="020E0502030303020204" pitchFamily="34" charset="0"/>
              </a:rPr>
              <a:t> la </a:t>
            </a:r>
            <a:r>
              <a:rPr lang="it-IT" sz="2600" dirty="0" err="1">
                <a:latin typeface="Candara Light" panose="020E0502030303020204" pitchFamily="34" charset="0"/>
              </a:rPr>
              <a:t>paix</a:t>
            </a:r>
            <a:r>
              <a:rPr lang="it-IT" sz="2600" dirty="0">
                <a:latin typeface="Candara Light" panose="020E0502030303020204" pitchFamily="34" charset="0"/>
              </a:rPr>
              <a:t> par la </a:t>
            </a:r>
            <a:r>
              <a:rPr lang="it-IT" sz="2600" dirty="0" err="1">
                <a:latin typeface="Candara Light" panose="020E0502030303020204" pitchFamily="34" charset="0"/>
              </a:rPr>
              <a:t>coopération</a:t>
            </a:r>
            <a:r>
              <a:rPr lang="it-IT" sz="2600" dirty="0">
                <a:latin typeface="Candara Light" panose="020E0502030303020204" pitchFamily="34" charset="0"/>
              </a:rPr>
              <a:t> </a:t>
            </a:r>
            <a:r>
              <a:rPr lang="it-IT" sz="2600" dirty="0" err="1">
                <a:latin typeface="Candara Light" panose="020E0502030303020204" pitchFamily="34" charset="0"/>
              </a:rPr>
              <a:t>internationale</a:t>
            </a:r>
            <a:r>
              <a:rPr lang="it-IT" sz="2600" dirty="0">
                <a:latin typeface="Candara Light" panose="020E0502030303020204" pitchFamily="34" charset="0"/>
              </a:rPr>
              <a:t> en </a:t>
            </a:r>
            <a:r>
              <a:rPr lang="it-IT" sz="2600" dirty="0" err="1">
                <a:latin typeface="Candara Light" panose="020E0502030303020204" pitchFamily="34" charset="0"/>
              </a:rPr>
              <a:t>matière</a:t>
            </a:r>
            <a:r>
              <a:rPr lang="it-IT" sz="2600" dirty="0">
                <a:latin typeface="Candara Light" panose="020E0502030303020204" pitchFamily="34" charset="0"/>
              </a:rPr>
              <a:t> d’</a:t>
            </a:r>
            <a:r>
              <a:rPr lang="it-IT" sz="2600" dirty="0" err="1">
                <a:latin typeface="Candara Light" panose="020E0502030303020204" pitchFamily="34" charset="0"/>
              </a:rPr>
              <a:t>éducation</a:t>
            </a:r>
            <a:r>
              <a:rPr lang="it-IT" sz="2600" dirty="0">
                <a:latin typeface="Candara Light" panose="020E0502030303020204" pitchFamily="34" charset="0"/>
              </a:rPr>
              <a:t>, de science et de culture et </a:t>
            </a:r>
            <a:r>
              <a:rPr lang="it-IT" sz="2600" dirty="0" err="1">
                <a:latin typeface="Candara Light" panose="020E0502030303020204" pitchFamily="34" charset="0"/>
              </a:rPr>
              <a:t>comprend</a:t>
            </a:r>
            <a:r>
              <a:rPr lang="it-IT" sz="2600" dirty="0">
                <a:latin typeface="Candara Light" panose="020E0502030303020204" pitchFamily="34" charset="0"/>
              </a:rPr>
              <a:t> </a:t>
            </a:r>
            <a:r>
              <a:rPr lang="it-IT" sz="2600" dirty="0" err="1">
                <a:latin typeface="Candara Light" panose="020E0502030303020204" pitchFamily="34" charset="0"/>
              </a:rPr>
              <a:t>tous</a:t>
            </a:r>
            <a:r>
              <a:rPr lang="it-IT" sz="2600" dirty="0">
                <a:latin typeface="Candara Light" panose="020E0502030303020204" pitchFamily="34" charset="0"/>
              </a:rPr>
              <a:t> </a:t>
            </a:r>
            <a:r>
              <a:rPr lang="it-IT" sz="2600" dirty="0" err="1">
                <a:latin typeface="Candara Light" panose="020E0502030303020204" pitchFamily="34" charset="0"/>
              </a:rPr>
              <a:t>les</a:t>
            </a:r>
            <a:r>
              <a:rPr lang="it-IT" sz="2600" dirty="0">
                <a:latin typeface="Candara Light" panose="020E0502030303020204" pitchFamily="34" charset="0"/>
              </a:rPr>
              <a:t> </a:t>
            </a:r>
            <a:r>
              <a:rPr lang="it-IT" sz="2600" dirty="0" err="1">
                <a:latin typeface="Candara Light" panose="020E0502030303020204" pitchFamily="34" charset="0"/>
              </a:rPr>
              <a:t>biens</a:t>
            </a:r>
            <a:r>
              <a:rPr lang="it-IT" sz="2600" dirty="0">
                <a:latin typeface="Candara Light" panose="020E0502030303020204" pitchFamily="34" charset="0"/>
              </a:rPr>
              <a:t> </a:t>
            </a:r>
            <a:r>
              <a:rPr lang="it-IT" sz="2600" dirty="0" err="1">
                <a:latin typeface="Candara Light" panose="020E0502030303020204" pitchFamily="34" charset="0"/>
              </a:rPr>
              <a:t>matériels</a:t>
            </a:r>
            <a:r>
              <a:rPr lang="it-IT" sz="2600" dirty="0">
                <a:latin typeface="Candara Light" panose="020E0502030303020204" pitchFamily="34" charset="0"/>
              </a:rPr>
              <a:t> </a:t>
            </a:r>
            <a:r>
              <a:rPr lang="it-IT" sz="2600" dirty="0" err="1">
                <a:latin typeface="Candara Light" panose="020E0502030303020204" pitchFamily="34" charset="0"/>
              </a:rPr>
              <a:t>ou</a:t>
            </a:r>
            <a:r>
              <a:rPr lang="it-IT" sz="2600" dirty="0">
                <a:latin typeface="Candara Light" panose="020E0502030303020204" pitchFamily="34" charset="0"/>
              </a:rPr>
              <a:t> </a:t>
            </a:r>
            <a:r>
              <a:rPr lang="it-IT" sz="2600" dirty="0" err="1">
                <a:latin typeface="Candara Light" panose="020E0502030303020204" pitchFamily="34" charset="0"/>
              </a:rPr>
              <a:t>immatériels</a:t>
            </a:r>
            <a:r>
              <a:rPr lang="it-IT" sz="2600" dirty="0">
                <a:latin typeface="Candara Light" panose="020E0502030303020204" pitchFamily="34" charset="0"/>
              </a:rPr>
              <a:t>. Le </a:t>
            </a:r>
            <a:r>
              <a:rPr lang="it-IT" sz="2600" dirty="0" err="1">
                <a:latin typeface="Candara Light" panose="020E0502030303020204" pitchFamily="34" charset="0"/>
              </a:rPr>
              <a:t>patrimoine</a:t>
            </a:r>
            <a:r>
              <a:rPr lang="it-IT" sz="2600" dirty="0">
                <a:latin typeface="Candara Light" panose="020E0502030303020204" pitchFamily="34" charset="0"/>
              </a:rPr>
              <a:t> </a:t>
            </a:r>
            <a:r>
              <a:rPr lang="it-IT" sz="2600" dirty="0" err="1">
                <a:latin typeface="Candara Light" panose="020E0502030303020204" pitchFamily="34" charset="0"/>
              </a:rPr>
              <a:t>dit</a:t>
            </a:r>
            <a:r>
              <a:rPr lang="it-IT" sz="2600" dirty="0">
                <a:latin typeface="Candara Light" panose="020E0502030303020204" pitchFamily="34" charset="0"/>
              </a:rPr>
              <a:t> </a:t>
            </a:r>
            <a:r>
              <a:rPr lang="it-IT" sz="2600" dirty="0" err="1">
                <a:latin typeface="Candara Light" panose="020E0502030303020204" pitchFamily="34" charset="0"/>
              </a:rPr>
              <a:t>màteriel</a:t>
            </a:r>
            <a:r>
              <a:rPr lang="it-IT" sz="2600" dirty="0">
                <a:latin typeface="Candara Light" panose="020E0502030303020204" pitchFamily="34" charset="0"/>
              </a:rPr>
              <a:t> </a:t>
            </a:r>
            <a:r>
              <a:rPr lang="it-IT" sz="2600" dirty="0" err="1">
                <a:latin typeface="Candara Light" panose="020E0502030303020204" pitchFamily="34" charset="0"/>
              </a:rPr>
              <a:t>comprend</a:t>
            </a:r>
            <a:r>
              <a:rPr lang="it-IT" sz="2600" dirty="0">
                <a:latin typeface="Candara Light" panose="020E0502030303020204" pitchFamily="34" charset="0"/>
              </a:rPr>
              <a:t>: </a:t>
            </a:r>
            <a:r>
              <a:rPr lang="it-IT" sz="2600" dirty="0" err="1">
                <a:latin typeface="Candara Light" panose="020E0502030303020204" pitchFamily="34" charset="0"/>
              </a:rPr>
              <a:t>paysages</a:t>
            </a:r>
            <a:r>
              <a:rPr lang="it-IT" sz="2600" dirty="0">
                <a:latin typeface="Candara Light" panose="020E0502030303020204" pitchFamily="34" charset="0"/>
              </a:rPr>
              <a:t>, </a:t>
            </a:r>
            <a:r>
              <a:rPr lang="it-IT" sz="2600" dirty="0" err="1">
                <a:latin typeface="Candara Light" panose="020E0502030303020204" pitchFamily="34" charset="0"/>
              </a:rPr>
              <a:t>sites</a:t>
            </a:r>
            <a:r>
              <a:rPr lang="it-IT" sz="2600" dirty="0">
                <a:latin typeface="Candara Light" panose="020E0502030303020204" pitchFamily="34" charset="0"/>
              </a:rPr>
              <a:t> </a:t>
            </a:r>
            <a:r>
              <a:rPr lang="it-IT" sz="2600" dirty="0" err="1">
                <a:latin typeface="Candara Light" panose="020E0502030303020204" pitchFamily="34" charset="0"/>
              </a:rPr>
              <a:t>archéologiques</a:t>
            </a:r>
            <a:r>
              <a:rPr lang="it-IT" sz="2600" dirty="0">
                <a:latin typeface="Candara Light" panose="020E0502030303020204" pitchFamily="34" charset="0"/>
              </a:rPr>
              <a:t>, </a:t>
            </a:r>
            <a:r>
              <a:rPr lang="it-IT" sz="2600" dirty="0" err="1">
                <a:latin typeface="Candara Light" panose="020E0502030303020204" pitchFamily="34" charset="0"/>
              </a:rPr>
              <a:t>objets</a:t>
            </a:r>
            <a:r>
              <a:rPr lang="it-IT" sz="2600" dirty="0">
                <a:latin typeface="Candara Light" panose="020E0502030303020204" pitchFamily="34" charset="0"/>
              </a:rPr>
              <a:t> d’art et mobilier, </a:t>
            </a:r>
            <a:r>
              <a:rPr lang="it-IT" sz="2600" dirty="0" err="1">
                <a:latin typeface="Candara Light" panose="020E0502030303020204" pitchFamily="34" charset="0"/>
              </a:rPr>
              <a:t>l’architecture</a:t>
            </a:r>
            <a:r>
              <a:rPr lang="it-IT" sz="2600" dirty="0">
                <a:latin typeface="Candara Light" panose="020E0502030303020204" pitchFamily="34" charset="0"/>
              </a:rPr>
              <a:t>, </a:t>
            </a:r>
            <a:r>
              <a:rPr lang="it-IT" sz="2600" dirty="0" err="1">
                <a:latin typeface="Candara Light" panose="020E0502030303020204" pitchFamily="34" charset="0"/>
              </a:rPr>
              <a:t>certains</a:t>
            </a:r>
            <a:r>
              <a:rPr lang="it-IT" sz="2600" dirty="0">
                <a:latin typeface="Candara Light" panose="020E0502030303020204" pitchFamily="34" charset="0"/>
              </a:rPr>
              <a:t> </a:t>
            </a:r>
            <a:r>
              <a:rPr lang="it-IT" sz="2600" dirty="0" err="1">
                <a:latin typeface="Candara Light" panose="020E0502030303020204" pitchFamily="34" charset="0"/>
              </a:rPr>
              <a:t>espaces</a:t>
            </a:r>
            <a:r>
              <a:rPr lang="it-IT" sz="2600" dirty="0">
                <a:latin typeface="Candara Light" panose="020E0502030303020204" pitchFamily="34" charset="0"/>
              </a:rPr>
              <a:t> </a:t>
            </a:r>
            <a:r>
              <a:rPr lang="it-IT" sz="2600" dirty="0" err="1">
                <a:latin typeface="Candara Light" panose="020E0502030303020204" pitchFamily="34" charset="0"/>
              </a:rPr>
              <a:t>agricoles</a:t>
            </a:r>
            <a:r>
              <a:rPr lang="it-IT" sz="2600" dirty="0">
                <a:latin typeface="Candara Light" panose="020E0502030303020204" pitchFamily="34" charset="0"/>
              </a:rPr>
              <a:t> </a:t>
            </a:r>
            <a:r>
              <a:rPr lang="it-IT" sz="2600" dirty="0" err="1">
                <a:latin typeface="Candara Light" panose="020E0502030303020204" pitchFamily="34" charset="0"/>
              </a:rPr>
              <a:t>ou</a:t>
            </a:r>
            <a:r>
              <a:rPr lang="it-IT" sz="2600" dirty="0">
                <a:latin typeface="Candara Light" panose="020E0502030303020204" pitchFamily="34" charset="0"/>
              </a:rPr>
              <a:t> </a:t>
            </a:r>
            <a:r>
              <a:rPr lang="it-IT" sz="2600" dirty="0" err="1">
                <a:latin typeface="Candara Light" panose="020E0502030303020204" pitchFamily="34" charset="0"/>
              </a:rPr>
              <a:t>forestiers</a:t>
            </a:r>
            <a:r>
              <a:rPr lang="it-IT" sz="2600" dirty="0">
                <a:latin typeface="Candara Light" panose="020E0502030303020204" pitchFamily="34" charset="0"/>
              </a:rPr>
              <a:t>; </a:t>
            </a:r>
            <a:r>
              <a:rPr lang="it-IT" sz="2600" dirty="0" err="1">
                <a:latin typeface="Candara Light" panose="020E0502030303020204" pitchFamily="34" charset="0"/>
              </a:rPr>
              <a:t>tandi</a:t>
            </a:r>
            <a:r>
              <a:rPr lang="it-IT" sz="2600" dirty="0">
                <a:latin typeface="Candara Light" panose="020E0502030303020204" pitchFamily="34" charset="0"/>
              </a:rPr>
              <a:t> </a:t>
            </a:r>
            <a:r>
              <a:rPr lang="it-IT" sz="2600" dirty="0" err="1">
                <a:latin typeface="Candara Light" panose="020E0502030303020204" pitchFamily="34" charset="0"/>
              </a:rPr>
              <a:t>que</a:t>
            </a:r>
            <a:r>
              <a:rPr lang="it-IT" sz="2600" dirty="0">
                <a:latin typeface="Candara Light" panose="020E0502030303020204" pitchFamily="34" charset="0"/>
              </a:rPr>
              <a:t> le </a:t>
            </a:r>
            <a:r>
              <a:rPr lang="it-IT" sz="2600" dirty="0" err="1">
                <a:latin typeface="Candara Light" panose="020E0502030303020204" pitchFamily="34" charset="0"/>
              </a:rPr>
              <a:t>patrimoine</a:t>
            </a:r>
            <a:r>
              <a:rPr lang="it-IT" sz="2600" dirty="0">
                <a:latin typeface="Candara Light" panose="020E0502030303020204" pitchFamily="34" charset="0"/>
              </a:rPr>
              <a:t> </a:t>
            </a:r>
            <a:r>
              <a:rPr lang="it-IT" sz="2600" dirty="0" err="1">
                <a:latin typeface="Candara Light" panose="020E0502030303020204" pitchFamily="34" charset="0"/>
              </a:rPr>
              <a:t>immatériel</a:t>
            </a:r>
            <a:r>
              <a:rPr lang="it-IT" sz="2600" dirty="0">
                <a:latin typeface="Candara Light" panose="020E0502030303020204" pitchFamily="34" charset="0"/>
              </a:rPr>
              <a:t> </a:t>
            </a:r>
            <a:r>
              <a:rPr lang="it-IT" sz="2600" dirty="0" err="1">
                <a:latin typeface="Candara Light" panose="020E0502030303020204" pitchFamily="34" charset="0"/>
              </a:rPr>
              <a:t>inclut</a:t>
            </a:r>
            <a:r>
              <a:rPr lang="it-IT" sz="2600" dirty="0">
                <a:latin typeface="Candara Light" panose="020E0502030303020204" pitchFamily="34" charset="0"/>
              </a:rPr>
              <a:t> </a:t>
            </a:r>
            <a:r>
              <a:rPr lang="it-IT" sz="2600" dirty="0" err="1">
                <a:latin typeface="Candara Light" panose="020E0502030303020204" pitchFamily="34" charset="0"/>
              </a:rPr>
              <a:t>les</a:t>
            </a:r>
            <a:r>
              <a:rPr lang="it-IT" sz="2600" dirty="0">
                <a:latin typeface="Candara Light" panose="020E0502030303020204" pitchFamily="34" charset="0"/>
              </a:rPr>
              <a:t> </a:t>
            </a:r>
            <a:r>
              <a:rPr lang="it-IT" sz="2600" dirty="0" err="1">
                <a:latin typeface="Candara Light" panose="020E0502030303020204" pitchFamily="34" charset="0"/>
              </a:rPr>
              <a:t>traditions</a:t>
            </a:r>
            <a:r>
              <a:rPr lang="it-IT" sz="2600" dirty="0">
                <a:latin typeface="Candara Light" panose="020E0502030303020204" pitchFamily="34" charset="0"/>
              </a:rPr>
              <a:t> </a:t>
            </a:r>
            <a:r>
              <a:rPr lang="it-IT" sz="2600" dirty="0" err="1">
                <a:latin typeface="Candara Light" panose="020E0502030303020204" pitchFamily="34" charset="0"/>
              </a:rPr>
              <a:t>comme</a:t>
            </a:r>
            <a:r>
              <a:rPr lang="it-IT" sz="2600" dirty="0">
                <a:latin typeface="Candara Light" panose="020E0502030303020204" pitchFamily="34" charset="0"/>
              </a:rPr>
              <a:t> </a:t>
            </a:r>
            <a:r>
              <a:rPr lang="it-IT" sz="2600" dirty="0" err="1">
                <a:latin typeface="Candara Light" panose="020E0502030303020204" pitchFamily="34" charset="0"/>
              </a:rPr>
              <a:t>les</a:t>
            </a:r>
            <a:r>
              <a:rPr lang="it-IT" sz="2600" dirty="0">
                <a:latin typeface="Candara Light" panose="020E0502030303020204" pitchFamily="34" charset="0"/>
              </a:rPr>
              <a:t> </a:t>
            </a:r>
            <a:r>
              <a:rPr lang="it-IT" sz="2600" dirty="0" err="1">
                <a:latin typeface="Candara Light" panose="020E0502030303020204" pitchFamily="34" charset="0"/>
              </a:rPr>
              <a:t>rituels</a:t>
            </a:r>
            <a:r>
              <a:rPr lang="it-IT" sz="2600" dirty="0">
                <a:latin typeface="Candara Light" panose="020E0502030303020204" pitchFamily="34" charset="0"/>
              </a:rPr>
              <a:t>, </a:t>
            </a:r>
            <a:r>
              <a:rPr lang="it-IT" sz="2600" dirty="0" err="1">
                <a:latin typeface="Candara Light" panose="020E0502030303020204" pitchFamily="34" charset="0"/>
              </a:rPr>
              <a:t>les</a:t>
            </a:r>
            <a:r>
              <a:rPr lang="it-IT" sz="2600" dirty="0">
                <a:latin typeface="Candara Light" panose="020E0502030303020204" pitchFamily="34" charset="0"/>
              </a:rPr>
              <a:t> </a:t>
            </a:r>
            <a:r>
              <a:rPr lang="it-IT" sz="2600" dirty="0" err="1">
                <a:latin typeface="Candara Light" panose="020E0502030303020204" pitchFamily="34" charset="0"/>
              </a:rPr>
              <a:t>pratiques</a:t>
            </a:r>
            <a:r>
              <a:rPr lang="it-IT" sz="2600" dirty="0">
                <a:latin typeface="Candara Light" panose="020E0502030303020204" pitchFamily="34" charset="0"/>
              </a:rPr>
              <a:t> </a:t>
            </a:r>
            <a:r>
              <a:rPr lang="it-IT" sz="2600" dirty="0" err="1">
                <a:latin typeface="Candara Light" panose="020E0502030303020204" pitchFamily="34" charset="0"/>
              </a:rPr>
              <a:t>agricoles</a:t>
            </a:r>
            <a:r>
              <a:rPr lang="it-IT" sz="2600" dirty="0">
                <a:latin typeface="Candara Light" panose="020E0502030303020204" pitchFamily="34" charset="0"/>
              </a:rPr>
              <a:t> </a:t>
            </a:r>
            <a:r>
              <a:rPr lang="it-IT" sz="2600" dirty="0" err="1">
                <a:latin typeface="Candara Light" panose="020E0502030303020204" pitchFamily="34" charset="0"/>
              </a:rPr>
              <a:t>ou</a:t>
            </a:r>
            <a:r>
              <a:rPr lang="it-IT" sz="2600" dirty="0">
                <a:latin typeface="Candara Light" panose="020E0502030303020204" pitchFamily="34" charset="0"/>
              </a:rPr>
              <a:t> </a:t>
            </a:r>
            <a:r>
              <a:rPr lang="it-IT" sz="2600" dirty="0" err="1">
                <a:latin typeface="Candara Light" panose="020E0502030303020204" pitchFamily="34" charset="0"/>
              </a:rPr>
              <a:t>pastorales</a:t>
            </a:r>
            <a:r>
              <a:rPr lang="it-IT" sz="2600" dirty="0">
                <a:latin typeface="Candara Light" panose="020E0502030303020204" pitchFamily="34" charset="0"/>
              </a:rPr>
              <a:t> et </a:t>
            </a:r>
            <a:r>
              <a:rPr lang="it-IT" sz="2600" dirty="0" err="1">
                <a:latin typeface="Candara Light" panose="020E0502030303020204" pitchFamily="34" charset="0"/>
              </a:rPr>
              <a:t>les</a:t>
            </a:r>
            <a:r>
              <a:rPr lang="it-IT" sz="2600" dirty="0">
                <a:latin typeface="Candara Light" panose="020E0502030303020204" pitchFamily="34" charset="0"/>
              </a:rPr>
              <a:t> </a:t>
            </a:r>
            <a:r>
              <a:rPr lang="it-IT" sz="2600" dirty="0" err="1">
                <a:latin typeface="Candara Light" panose="020E0502030303020204" pitchFamily="34" charset="0"/>
              </a:rPr>
              <a:t>arts</a:t>
            </a:r>
            <a:r>
              <a:rPr lang="it-IT" sz="2600" dirty="0">
                <a:latin typeface="Candara Light" panose="020E0502030303020204" pitchFamily="34" charset="0"/>
              </a:rPr>
              <a:t> </a:t>
            </a:r>
            <a:r>
              <a:rPr lang="it-IT" sz="2600" dirty="0" err="1">
                <a:latin typeface="Candara Light" panose="020E0502030303020204" pitchFamily="34" charset="0"/>
              </a:rPr>
              <a:t>du</a:t>
            </a:r>
            <a:r>
              <a:rPr lang="it-IT" sz="2600" dirty="0">
                <a:latin typeface="Candara Light" panose="020E0502030303020204" pitchFamily="34" charset="0"/>
              </a:rPr>
              <a:t> </a:t>
            </a:r>
            <a:r>
              <a:rPr lang="it-IT" sz="2600" dirty="0" err="1">
                <a:latin typeface="Candara Light" panose="020E0502030303020204" pitchFamily="34" charset="0"/>
              </a:rPr>
              <a:t>spectacle</a:t>
            </a:r>
            <a:r>
              <a:rPr lang="it-IT" sz="2600" dirty="0">
                <a:latin typeface="Candara Light" panose="020E0502030303020204" pitchFamily="34" charset="0"/>
              </a:rPr>
              <a:t>. </a:t>
            </a:r>
          </a:p>
        </p:txBody>
      </p:sp>
    </p:spTree>
    <p:extLst>
      <p:ext uri="{BB962C8B-B14F-4D97-AF65-F5344CB8AC3E}">
        <p14:creationId xmlns:p14="http://schemas.microsoft.com/office/powerpoint/2010/main" val="869071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43415" y="-211650"/>
            <a:ext cx="10697308" cy="1759097"/>
          </a:xfrm>
        </p:spPr>
        <p:txBody>
          <a:bodyPr>
            <a:normAutofit/>
          </a:bodyPr>
          <a:lstStyle/>
          <a:p>
            <a:r>
              <a:rPr lang="fr-FR" sz="3200" dirty="0">
                <a:latin typeface="Candara" panose="020E0502030303020204" pitchFamily="34" charset="0"/>
              </a:rPr>
              <a:t>LE PATRIMOINE MATÉRIEL ET IMMATÉRIEL DE LA FRANCE</a:t>
            </a:r>
            <a:endParaRPr lang="it-IT" sz="3200" dirty="0">
              <a:latin typeface="Candara" panose="020E0502030303020204" pitchFamily="34" charset="0"/>
            </a:endParaRPr>
          </a:p>
        </p:txBody>
      </p:sp>
      <p:sp>
        <p:nvSpPr>
          <p:cNvPr id="3" name="Segnaposto contenuto 2"/>
          <p:cNvSpPr>
            <a:spLocks noGrp="1"/>
          </p:cNvSpPr>
          <p:nvPr>
            <p:ph sz="half" idx="1"/>
          </p:nvPr>
        </p:nvSpPr>
        <p:spPr>
          <a:xfrm>
            <a:off x="184053" y="1547447"/>
            <a:ext cx="5471160" cy="4351338"/>
          </a:xfrm>
        </p:spPr>
        <p:txBody>
          <a:bodyPr>
            <a:normAutofit fontScale="92500" lnSpcReduction="20000"/>
          </a:bodyPr>
          <a:lstStyle/>
          <a:p>
            <a:pPr marL="0" indent="0">
              <a:buNone/>
            </a:pPr>
            <a:r>
              <a:rPr lang="fr-FR" dirty="0">
                <a:latin typeface="Candara Light" panose="020E0502030303020204" pitchFamily="34" charset="0"/>
              </a:rPr>
              <a:t>La France possède de nombreux patrimoines matériels et immatériels. En fait, la somme revient à environ 49 et, parmi les plus importantes, on trouve:</a:t>
            </a:r>
          </a:p>
          <a:p>
            <a:pPr>
              <a:buFont typeface="Wingdings" panose="05000000000000000000" pitchFamily="2" charset="2"/>
              <a:buChar char="Ø"/>
            </a:pPr>
            <a:r>
              <a:rPr lang="fr-FR" dirty="0">
                <a:latin typeface="Candara Light" panose="020E0502030303020204" pitchFamily="34" charset="0"/>
              </a:rPr>
              <a:t>Château et Parc de Versailles ;</a:t>
            </a:r>
          </a:p>
          <a:p>
            <a:pPr>
              <a:buFont typeface="Wingdings" panose="05000000000000000000" pitchFamily="2" charset="2"/>
              <a:buChar char="Ø"/>
            </a:pPr>
            <a:r>
              <a:rPr lang="fr-FR" dirty="0">
                <a:latin typeface="Candara Light" panose="020E0502030303020204" pitchFamily="34" charset="0"/>
              </a:rPr>
              <a:t>Le théâtre romain et ses environs et "l'Arc de Triomphe" d'Orange ;</a:t>
            </a:r>
          </a:p>
          <a:p>
            <a:pPr>
              <a:buFont typeface="Wingdings" panose="05000000000000000000" pitchFamily="2" charset="2"/>
              <a:buChar char="Ø"/>
            </a:pPr>
            <a:r>
              <a:rPr lang="fr-FR" dirty="0">
                <a:latin typeface="Candara Light" panose="020E0502030303020204" pitchFamily="34" charset="0"/>
              </a:rPr>
              <a:t>Abbaye cistercienne de Fontenay ;</a:t>
            </a:r>
          </a:p>
          <a:p>
            <a:pPr>
              <a:buFont typeface="Wingdings" panose="05000000000000000000" pitchFamily="2" charset="2"/>
              <a:buChar char="Ø"/>
            </a:pPr>
            <a:r>
              <a:rPr lang="fr-FR" dirty="0">
                <a:latin typeface="Candara Light" panose="020E0502030303020204" pitchFamily="34" charset="0"/>
              </a:rPr>
              <a:t>Paris, Bords de Seine ;</a:t>
            </a:r>
          </a:p>
          <a:p>
            <a:pPr>
              <a:buFont typeface="Wingdings" panose="05000000000000000000" pitchFamily="2" charset="2"/>
              <a:buChar char="Ø"/>
            </a:pPr>
            <a:r>
              <a:rPr lang="fr-FR" dirty="0">
                <a:latin typeface="Candara Light" panose="020E0502030303020204" pitchFamily="34" charset="0"/>
              </a:rPr>
              <a:t>Site historique de Lyon ;</a:t>
            </a:r>
          </a:p>
          <a:p>
            <a:pPr>
              <a:buFont typeface="Wingdings" panose="05000000000000000000" pitchFamily="2" charset="2"/>
              <a:buChar char="Ø"/>
            </a:pPr>
            <a:r>
              <a:rPr lang="fr-FR" dirty="0">
                <a:latin typeface="Candara Light" panose="020E0502030303020204" pitchFamily="34" charset="0"/>
              </a:rPr>
              <a:t> Canal du Midi;</a:t>
            </a:r>
            <a:endParaRPr lang="it-IT" dirty="0">
              <a:latin typeface="Candara Light" panose="020E0502030303020204" pitchFamily="34" charset="0"/>
            </a:endParaRPr>
          </a:p>
        </p:txBody>
      </p:sp>
      <p:pic>
        <p:nvPicPr>
          <p:cNvPr id="5" name="Segnaposto contenut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807784" y="1125417"/>
            <a:ext cx="2840184" cy="21273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3218" y="4386362"/>
            <a:ext cx="2929316" cy="18359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62770" y="2753674"/>
            <a:ext cx="2913624" cy="19388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300025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218379"/>
            <a:ext cx="10515600" cy="1325563"/>
          </a:xfrm>
        </p:spPr>
        <p:txBody>
          <a:bodyPr/>
          <a:lstStyle/>
          <a:p>
            <a:pPr algn="ctr"/>
            <a:r>
              <a:rPr lang="it-IT" dirty="0">
                <a:latin typeface="Candara" panose="020E0502030303020204" pitchFamily="34" charset="0"/>
              </a:rPr>
              <a:t>Paris, </a:t>
            </a:r>
            <a:r>
              <a:rPr lang="it-IT" dirty="0" err="1">
                <a:latin typeface="Candara" panose="020E0502030303020204" pitchFamily="34" charset="0"/>
              </a:rPr>
              <a:t>Bords</a:t>
            </a:r>
            <a:r>
              <a:rPr lang="it-IT" dirty="0">
                <a:latin typeface="Candara" panose="020E0502030303020204" pitchFamily="34" charset="0"/>
              </a:rPr>
              <a:t> de </a:t>
            </a:r>
            <a:r>
              <a:rPr lang="it-IT" dirty="0" err="1">
                <a:latin typeface="Candara" panose="020E0502030303020204" pitchFamily="34" charset="0"/>
              </a:rPr>
              <a:t>Seine</a:t>
            </a:r>
            <a:r>
              <a:rPr lang="it-IT" dirty="0">
                <a:latin typeface="Candara" panose="020E0502030303020204" pitchFamily="34" charset="0"/>
              </a:rPr>
              <a:t> </a:t>
            </a:r>
          </a:p>
        </p:txBody>
      </p:sp>
      <p:sp>
        <p:nvSpPr>
          <p:cNvPr id="3" name="Segnaposto contenuto 2"/>
          <p:cNvSpPr>
            <a:spLocks noGrp="1"/>
          </p:cNvSpPr>
          <p:nvPr>
            <p:ph sz="half" idx="1"/>
          </p:nvPr>
        </p:nvSpPr>
        <p:spPr>
          <a:xfrm>
            <a:off x="331763" y="1526370"/>
            <a:ext cx="5181600" cy="4351338"/>
          </a:xfrm>
        </p:spPr>
        <p:txBody>
          <a:bodyPr/>
          <a:lstStyle/>
          <a:p>
            <a:pPr marL="0" indent="0">
              <a:buNone/>
            </a:pPr>
            <a:r>
              <a:rPr lang="fr-FR" dirty="0">
                <a:latin typeface="Candara Light" panose="020E0502030303020204" pitchFamily="34" charset="0"/>
              </a:rPr>
              <a:t>Sur les quais de Seine à Paris, vous pourrez contempler certains des monuments les plus célèbres de la capitale française, de la Tour Eiffel à Notre-Dame, mais aussi les ponts historiques qui les relient. Les deux rives sont inscrites sur la liste de l'UNESCO en tant que sites du patrimoine mondial depuis 1991.</a:t>
            </a:r>
            <a:endParaRPr lang="it-IT" dirty="0">
              <a:latin typeface="Candara Light" panose="020E0502030303020204" pitchFamily="34" charset="0"/>
            </a:endParaRPr>
          </a:p>
        </p:txBody>
      </p:sp>
      <p:pic>
        <p:nvPicPr>
          <p:cNvPr id="5" name="Segnaposto contenut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19800" y="1454902"/>
            <a:ext cx="3424540" cy="20289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9313" y="4182281"/>
            <a:ext cx="3848564" cy="19934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968952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62000" y="295422"/>
            <a:ext cx="10515600" cy="1325563"/>
          </a:xfrm>
        </p:spPr>
        <p:txBody>
          <a:bodyPr>
            <a:normAutofit/>
          </a:bodyPr>
          <a:lstStyle/>
          <a:p>
            <a:r>
              <a:rPr lang="fr-FR" sz="3600" dirty="0">
                <a:latin typeface="Candara" panose="020E0502030303020204" pitchFamily="34" charset="0"/>
              </a:rPr>
              <a:t>PATRIMOINE MATÉRIEL ET IMMATÉRIEL DE L'ITALIE</a:t>
            </a:r>
            <a:endParaRPr lang="it-IT" sz="3600" dirty="0">
              <a:latin typeface="Candara" panose="020E0502030303020204" pitchFamily="34" charset="0"/>
            </a:endParaRPr>
          </a:p>
        </p:txBody>
      </p:sp>
      <p:sp>
        <p:nvSpPr>
          <p:cNvPr id="3" name="Segnaposto contenuto 2"/>
          <p:cNvSpPr>
            <a:spLocks noGrp="1"/>
          </p:cNvSpPr>
          <p:nvPr>
            <p:ph sz="half" idx="1"/>
          </p:nvPr>
        </p:nvSpPr>
        <p:spPr>
          <a:xfrm>
            <a:off x="1838764" y="1620985"/>
            <a:ext cx="8362071" cy="4351338"/>
          </a:xfrm>
        </p:spPr>
        <p:txBody>
          <a:bodyPr>
            <a:normAutofit/>
          </a:bodyPr>
          <a:lstStyle/>
          <a:p>
            <a:pPr marL="0" indent="0" algn="ctr">
              <a:buNone/>
            </a:pPr>
            <a:r>
              <a:rPr lang="fr-FR" dirty="0">
                <a:latin typeface="Candara Light" panose="020E0502030303020204" pitchFamily="34" charset="0"/>
              </a:rPr>
              <a:t>L'Italie est également riche en beautés du patrimoine mondial, à la fois tangibles et intangibles. Elle en compte environ 58 et la Convention pour la protection du patrimoine mondial culturel et naturel, adoptée par l'UNESCO en 1972, prévoit que les biens candidats peuvent être inscrits sur la Liste du patrimoine mondial comme :</a:t>
            </a:r>
          </a:p>
          <a:p>
            <a:pPr algn="ctr">
              <a:buFont typeface="Wingdings" panose="05000000000000000000" pitchFamily="2" charset="2"/>
              <a:buChar char="Ø"/>
            </a:pPr>
            <a:r>
              <a:rPr lang="fr-FR" dirty="0">
                <a:latin typeface="Candara Light" panose="020E0502030303020204" pitchFamily="34" charset="0"/>
              </a:rPr>
              <a:t>- héritage culturel;</a:t>
            </a:r>
          </a:p>
          <a:p>
            <a:pPr algn="ctr">
              <a:buFont typeface="Wingdings" panose="05000000000000000000" pitchFamily="2" charset="2"/>
              <a:buChar char="Ø"/>
            </a:pPr>
            <a:r>
              <a:rPr lang="fr-FR" dirty="0">
                <a:latin typeface="Candara Light" panose="020E0502030303020204" pitchFamily="34" charset="0"/>
              </a:rPr>
              <a:t>- héritage naturel;</a:t>
            </a:r>
          </a:p>
          <a:p>
            <a:pPr algn="ctr">
              <a:buFont typeface="Wingdings" panose="05000000000000000000" pitchFamily="2" charset="2"/>
              <a:buChar char="Ø"/>
            </a:pPr>
            <a:r>
              <a:rPr lang="fr-FR" dirty="0">
                <a:latin typeface="Candara Light" panose="020E0502030303020204" pitchFamily="34" charset="0"/>
              </a:rPr>
              <a:t>- paysage culturel (depuis 1992); </a:t>
            </a:r>
            <a:endParaRPr lang="it-IT" dirty="0">
              <a:latin typeface="Candara Light" panose="020E0502030303020204" pitchFamily="34" charset="0"/>
            </a:endParaRPr>
          </a:p>
        </p:txBody>
      </p:sp>
    </p:spTree>
    <p:extLst>
      <p:ext uri="{BB962C8B-B14F-4D97-AF65-F5344CB8AC3E}">
        <p14:creationId xmlns:p14="http://schemas.microsoft.com/office/powerpoint/2010/main" val="20921601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559190" y="859895"/>
            <a:ext cx="4181622" cy="6286342"/>
          </a:xfrm>
        </p:spPr>
        <p:txBody>
          <a:bodyPr>
            <a:normAutofit/>
          </a:bodyPr>
          <a:lstStyle/>
          <a:p>
            <a:pPr marL="0" indent="0">
              <a:buNone/>
            </a:pPr>
            <a:r>
              <a:rPr lang="fr-FR" dirty="0">
                <a:latin typeface="Candara Light" panose="020E0502030303020204" pitchFamily="34" charset="0"/>
              </a:rPr>
              <a:t>Parmi les sites les plus importants, répartis dans toute l'Italie, on trouve : </a:t>
            </a:r>
          </a:p>
          <a:p>
            <a:pPr>
              <a:buFont typeface="Wingdings" panose="05000000000000000000" pitchFamily="2" charset="2"/>
              <a:buChar char="Ø"/>
            </a:pPr>
            <a:r>
              <a:rPr lang="fr-FR" dirty="0">
                <a:latin typeface="Candara Light" panose="020E0502030303020204" pitchFamily="34" charset="0"/>
              </a:rPr>
              <a:t>Venise et sa lagune ;</a:t>
            </a:r>
          </a:p>
          <a:p>
            <a:pPr>
              <a:buFont typeface="Wingdings" panose="05000000000000000000" pitchFamily="2" charset="2"/>
              <a:buChar char="Ø"/>
            </a:pPr>
            <a:r>
              <a:rPr lang="fr-FR" dirty="0">
                <a:latin typeface="Candara Light" panose="020E0502030303020204" pitchFamily="34" charset="0"/>
              </a:rPr>
              <a:t>La ville de Vérone;</a:t>
            </a:r>
          </a:p>
          <a:p>
            <a:pPr>
              <a:buFont typeface="Wingdings" panose="05000000000000000000" pitchFamily="2" charset="2"/>
              <a:buChar char="Ø"/>
            </a:pPr>
            <a:r>
              <a:rPr lang="fr-FR" dirty="0">
                <a:latin typeface="Candara Light" panose="020E0502030303020204" pitchFamily="34" charset="0"/>
              </a:rPr>
              <a:t>Les Dolomites ;</a:t>
            </a:r>
          </a:p>
          <a:p>
            <a:pPr>
              <a:buFont typeface="Wingdings" panose="05000000000000000000" pitchFamily="2" charset="2"/>
              <a:buChar char="Ø"/>
            </a:pPr>
            <a:r>
              <a:rPr lang="fr-FR" dirty="0">
                <a:latin typeface="Candara Light" panose="020E0502030303020204" pitchFamily="34" charset="0"/>
              </a:rPr>
              <a:t>Le centre historique de Sienne ;</a:t>
            </a:r>
          </a:p>
          <a:p>
            <a:pPr>
              <a:buFont typeface="Wingdings" panose="05000000000000000000" pitchFamily="2" charset="2"/>
              <a:buChar char="Ø"/>
            </a:pPr>
            <a:r>
              <a:rPr lang="fr-FR" dirty="0">
                <a:latin typeface="Candara Light" panose="020E0502030303020204" pitchFamily="34" charset="0"/>
              </a:rPr>
              <a:t>Le centre historique de Florence ;</a:t>
            </a:r>
          </a:p>
          <a:p>
            <a:pPr>
              <a:buFont typeface="Wingdings" panose="05000000000000000000" pitchFamily="2" charset="2"/>
              <a:buChar char="Ø"/>
            </a:pPr>
            <a:r>
              <a:rPr lang="fr-FR" dirty="0">
                <a:latin typeface="Candara Light" panose="020E0502030303020204" pitchFamily="34" charset="0"/>
              </a:rPr>
              <a:t>Le Vatican.</a:t>
            </a:r>
          </a:p>
          <a:p>
            <a:endParaRPr lang="it-IT" dirty="0"/>
          </a:p>
        </p:txBody>
      </p:sp>
      <p:pic>
        <p:nvPicPr>
          <p:cNvPr id="5" name="Segnaposto contenut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40812" y="249719"/>
            <a:ext cx="3594296" cy="2270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3270" y="2196179"/>
            <a:ext cx="3358824" cy="22351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4893" y="4003066"/>
            <a:ext cx="3594296" cy="2204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379914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07963" y="-88650"/>
            <a:ext cx="12435840" cy="1325563"/>
          </a:xfrm>
        </p:spPr>
        <p:txBody>
          <a:bodyPr>
            <a:normAutofit fontScale="90000"/>
          </a:bodyPr>
          <a:lstStyle/>
          <a:p>
            <a:br>
              <a:rPr lang="it-IT" dirty="0">
                <a:latin typeface="Candara" panose="020E0502030303020204" pitchFamily="34" charset="0"/>
              </a:rPr>
            </a:br>
            <a:br>
              <a:rPr lang="it-IT" sz="2700" b="1" dirty="0">
                <a:latin typeface="Candara" panose="020E0502030303020204" pitchFamily="34" charset="0"/>
              </a:rPr>
            </a:br>
            <a:r>
              <a:rPr lang="it-IT" sz="3300" b="1" dirty="0">
                <a:latin typeface="Candara" panose="020E0502030303020204" pitchFamily="34" charset="0"/>
              </a:rPr>
              <a:t>PATRIMOINE MATÉRIEL ET IMMATÉRIEL DE LA RÉGION DE CAMPANIE</a:t>
            </a:r>
          </a:p>
        </p:txBody>
      </p:sp>
      <p:sp>
        <p:nvSpPr>
          <p:cNvPr id="3" name="Segnaposto contenuto 2"/>
          <p:cNvSpPr>
            <a:spLocks noGrp="1"/>
          </p:cNvSpPr>
          <p:nvPr>
            <p:ph sz="half" idx="1"/>
          </p:nvPr>
        </p:nvSpPr>
        <p:spPr>
          <a:xfrm>
            <a:off x="122959" y="1855006"/>
            <a:ext cx="5266301" cy="4351338"/>
          </a:xfrm>
        </p:spPr>
        <p:txBody>
          <a:bodyPr>
            <a:normAutofit fontScale="85000" lnSpcReduction="20000"/>
          </a:bodyPr>
          <a:lstStyle/>
          <a:p>
            <a:pPr marL="0" indent="0">
              <a:buNone/>
            </a:pPr>
            <a:r>
              <a:rPr lang="fr-FR" dirty="0"/>
              <a:t>La Campanie a également sa part de patrimoine matériel et immatériel, qui remonte à environ 10 ans, notamment :</a:t>
            </a:r>
          </a:p>
          <a:p>
            <a:pPr>
              <a:buFont typeface="Wingdings" panose="05000000000000000000" pitchFamily="2" charset="2"/>
              <a:buChar char="Ø"/>
            </a:pPr>
            <a:r>
              <a:rPr lang="fr-FR" dirty="0"/>
              <a:t>Les fouilles de Pompéi et d'Herculanum;</a:t>
            </a:r>
          </a:p>
          <a:p>
            <a:pPr>
              <a:buFont typeface="Wingdings" panose="05000000000000000000" pitchFamily="2" charset="2"/>
              <a:buChar char="Ø"/>
            </a:pPr>
            <a:r>
              <a:rPr lang="fr-FR" dirty="0"/>
              <a:t>Le Palais Royal de Caserte;</a:t>
            </a:r>
          </a:p>
          <a:p>
            <a:pPr>
              <a:buFont typeface="Wingdings" panose="05000000000000000000" pitchFamily="2" charset="2"/>
              <a:buChar char="Ø"/>
            </a:pPr>
            <a:r>
              <a:rPr lang="fr-FR" dirty="0"/>
              <a:t>Le complexe monumental de San </a:t>
            </a:r>
            <a:r>
              <a:rPr lang="fr-FR" dirty="0" err="1"/>
              <a:t>Leucio</a:t>
            </a:r>
            <a:r>
              <a:rPr lang="fr-FR" dirty="0"/>
              <a:t>;</a:t>
            </a:r>
          </a:p>
          <a:p>
            <a:pPr>
              <a:buFont typeface="Wingdings" panose="05000000000000000000" pitchFamily="2" charset="2"/>
              <a:buChar char="Ø"/>
            </a:pPr>
            <a:r>
              <a:rPr lang="fr-FR" dirty="0"/>
              <a:t>L'église de Santa Sofia à Bénévent;</a:t>
            </a:r>
          </a:p>
          <a:p>
            <a:pPr>
              <a:buFont typeface="Wingdings" panose="05000000000000000000" pitchFamily="2" charset="2"/>
              <a:buChar char="Ø"/>
            </a:pPr>
            <a:r>
              <a:rPr lang="fr-FR" dirty="0"/>
              <a:t>La côte amalfitaine;</a:t>
            </a:r>
          </a:p>
          <a:p>
            <a:pPr>
              <a:buFont typeface="Wingdings" panose="05000000000000000000" pitchFamily="2" charset="2"/>
              <a:buChar char="Ø"/>
            </a:pPr>
            <a:r>
              <a:rPr lang="fr-FR" dirty="0"/>
              <a:t>Le Parc National du </a:t>
            </a:r>
            <a:r>
              <a:rPr lang="fr-FR" dirty="0" err="1"/>
              <a:t>Cilento</a:t>
            </a:r>
            <a:r>
              <a:rPr lang="fr-FR" dirty="0"/>
              <a:t>, </a:t>
            </a:r>
            <a:r>
              <a:rPr lang="fr-FR" dirty="0" err="1"/>
              <a:t>Vallo</a:t>
            </a:r>
            <a:r>
              <a:rPr lang="fr-FR" dirty="0"/>
              <a:t> di </a:t>
            </a:r>
            <a:r>
              <a:rPr lang="fr-FR" dirty="0" err="1"/>
              <a:t>Diano</a:t>
            </a:r>
            <a:r>
              <a:rPr lang="fr-FR" dirty="0"/>
              <a:t> et Paestum.</a:t>
            </a:r>
            <a:endParaRPr lang="it-IT" dirty="0"/>
          </a:p>
        </p:txBody>
      </p:sp>
      <p:pic>
        <p:nvPicPr>
          <p:cNvPr id="5" name="Segnaposto contenuto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398344" y="1376640"/>
            <a:ext cx="3305908" cy="1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8344" y="4248443"/>
            <a:ext cx="3409366" cy="17046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39753" y="2557462"/>
            <a:ext cx="3090731" cy="20567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8782967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69387" y="176162"/>
            <a:ext cx="10515600" cy="1325563"/>
          </a:xfrm>
        </p:spPr>
        <p:txBody>
          <a:bodyPr/>
          <a:lstStyle/>
          <a:p>
            <a:pPr algn="ctr"/>
            <a:r>
              <a:rPr lang="fr-FR" dirty="0">
                <a:latin typeface="Candara" panose="020E0502030303020204" pitchFamily="34" charset="0"/>
              </a:rPr>
              <a:t>Le Palais Royal de Caserte</a:t>
            </a:r>
            <a:endParaRPr lang="it-IT" dirty="0">
              <a:latin typeface="Candara" panose="020E0502030303020204" pitchFamily="34" charset="0"/>
            </a:endParaRPr>
          </a:p>
        </p:txBody>
      </p:sp>
      <p:sp>
        <p:nvSpPr>
          <p:cNvPr id="3" name="Segnaposto contenuto 2"/>
          <p:cNvSpPr>
            <a:spLocks noGrp="1"/>
          </p:cNvSpPr>
          <p:nvPr>
            <p:ph idx="1"/>
          </p:nvPr>
        </p:nvSpPr>
        <p:spPr>
          <a:xfrm>
            <a:off x="219221" y="1178510"/>
            <a:ext cx="6856827" cy="4237552"/>
          </a:xfrm>
        </p:spPr>
        <p:txBody>
          <a:bodyPr>
            <a:noAutofit/>
          </a:bodyPr>
          <a:lstStyle/>
          <a:p>
            <a:pPr marL="0" indent="0">
              <a:buNone/>
            </a:pPr>
            <a:r>
              <a:rPr lang="fr-FR" sz="2600" dirty="0">
                <a:latin typeface="Candara Light" panose="020E0502030303020204" pitchFamily="34" charset="0"/>
              </a:rPr>
              <a:t>Le complexe monumental de </a:t>
            </a:r>
            <a:r>
              <a:rPr lang="fr-FR" sz="2600" dirty="0" err="1">
                <a:latin typeface="Candara Light" panose="020E0502030303020204" pitchFamily="34" charset="0"/>
              </a:rPr>
              <a:t>Caserta</a:t>
            </a:r>
            <a:r>
              <a:rPr lang="fr-FR" sz="2600" dirty="0">
                <a:latin typeface="Candara Light" panose="020E0502030303020204" pitchFamily="34" charset="0"/>
              </a:rPr>
              <a:t> a été construit par l'architecte Luigi </a:t>
            </a:r>
            <a:r>
              <a:rPr lang="fr-FR" sz="2600" dirty="0" err="1">
                <a:latin typeface="Candara Light" panose="020E0502030303020204" pitchFamily="34" charset="0"/>
              </a:rPr>
              <a:t>Vanvitelli</a:t>
            </a:r>
            <a:r>
              <a:rPr lang="fr-FR" sz="2600" dirty="0">
                <a:latin typeface="Candara Light" panose="020E0502030303020204" pitchFamily="34" charset="0"/>
              </a:rPr>
              <a:t> à la demande de Charles de Bourbon, dans la seconde moitié du XVIIIe siècle, afin de rivaliser avec Versailles et Madrid. Le site est composé du somptueux Palais avec parc, jardins, zone boisée, l'Aqueduc </a:t>
            </a:r>
            <a:r>
              <a:rPr lang="fr-FR" sz="2600" dirty="0" err="1">
                <a:latin typeface="Candara Light" panose="020E0502030303020204" pitchFamily="34" charset="0"/>
              </a:rPr>
              <a:t>Carolino</a:t>
            </a:r>
            <a:r>
              <a:rPr lang="fr-FR" sz="2600" dirty="0">
                <a:latin typeface="Candara Light" panose="020E0502030303020204" pitchFamily="34" charset="0"/>
              </a:rPr>
              <a:t> et le complexe industriel de San </a:t>
            </a:r>
            <a:r>
              <a:rPr lang="fr-FR" sz="2600" dirty="0" err="1">
                <a:latin typeface="Candara Light" panose="020E0502030303020204" pitchFamily="34" charset="0"/>
              </a:rPr>
              <a:t>Leucio</a:t>
            </a:r>
            <a:r>
              <a:rPr lang="fr-FR" sz="2600" dirty="0">
                <a:latin typeface="Candara Light" panose="020E0502030303020204" pitchFamily="34" charset="0"/>
              </a:rPr>
              <a:t>, destiné à la production de tissus de soie. L'élément physique de liaison entre la </a:t>
            </a:r>
            <a:r>
              <a:rPr lang="fr-FR" sz="2600" dirty="0" err="1">
                <a:latin typeface="Candara Light" panose="020E0502030303020204" pitchFamily="34" charset="0"/>
              </a:rPr>
              <a:t>Reggia</a:t>
            </a:r>
            <a:r>
              <a:rPr lang="fr-FR" sz="2600" dirty="0">
                <a:latin typeface="Candara Light" panose="020E0502030303020204" pitchFamily="34" charset="0"/>
              </a:rPr>
              <a:t> et la "Colonie Royale de San </a:t>
            </a:r>
            <a:r>
              <a:rPr lang="fr-FR" sz="2600" dirty="0" err="1">
                <a:latin typeface="Candara Light" panose="020E0502030303020204" pitchFamily="34" charset="0"/>
              </a:rPr>
              <a:t>Leucio</a:t>
            </a:r>
            <a:r>
              <a:rPr lang="fr-FR" sz="2600" dirty="0">
                <a:latin typeface="Candara Light" panose="020E0502030303020204" pitchFamily="34" charset="0"/>
              </a:rPr>
              <a:t>" est l'Aqueduc </a:t>
            </a:r>
            <a:r>
              <a:rPr lang="fr-FR" sz="2600" dirty="0" err="1">
                <a:latin typeface="Candara Light" panose="020E0502030303020204" pitchFamily="34" charset="0"/>
              </a:rPr>
              <a:t>Carolino</a:t>
            </a:r>
            <a:r>
              <a:rPr lang="fr-FR" sz="2600" dirty="0">
                <a:latin typeface="Candara Light" panose="020E0502030303020204" pitchFamily="34" charset="0"/>
              </a:rPr>
              <a:t>, qui constitue une véritable infrastructure desservant non seulement le palais et les jardins mais aussi les forges, les moulins et les industries manufacturières disposées le long du parcours.</a:t>
            </a:r>
            <a:endParaRPr lang="it-IT" sz="2600" dirty="0">
              <a:latin typeface="Candara Light" panose="020E0502030303020204" pitchFamily="34" charset="0"/>
            </a:endParaRP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0346" y="4156036"/>
            <a:ext cx="3269448" cy="21756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1133" y="1428492"/>
            <a:ext cx="2781227" cy="20304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91665694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550</Words>
  <Application>Microsoft Office PowerPoint</Application>
  <PresentationFormat>Widescreen</PresentationFormat>
  <Paragraphs>36</Paragraphs>
  <Slides>8</Slides>
  <Notes>0</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Tema di Office</vt:lpstr>
      <vt:lpstr>Presentazione standard di PowerPoint</vt:lpstr>
      <vt:lpstr>Qu’est-ce que l’UNESCO?</vt:lpstr>
      <vt:lpstr>LE PATRIMOINE MATÉRIEL ET IMMATÉRIEL DE LA FRANCE</vt:lpstr>
      <vt:lpstr>Paris, Bords de Seine </vt:lpstr>
      <vt:lpstr>PATRIMOINE MATÉRIEL ET IMMATÉRIEL DE L'ITALIE</vt:lpstr>
      <vt:lpstr>Presentazione standard di PowerPoint</vt:lpstr>
      <vt:lpstr>  PATRIMOINE MATÉRIEL ET IMMATÉRIEL DE LA RÉGION DE CAMPANIE</vt:lpstr>
      <vt:lpstr>Le Palais Royal de Caserte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Notebook</dc:creator>
  <cp:lastModifiedBy>Gerarda Natale</cp:lastModifiedBy>
  <cp:revision>12</cp:revision>
  <dcterms:created xsi:type="dcterms:W3CDTF">2023-05-05T15:47:42Z</dcterms:created>
  <dcterms:modified xsi:type="dcterms:W3CDTF">2023-05-06T07:31:08Z</dcterms:modified>
</cp:coreProperties>
</file>