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5" r:id="rId1"/>
  </p:sldMasterIdLst>
  <p:sldIdLst>
    <p:sldId id="256" r:id="rId2"/>
    <p:sldId id="259" r:id="rId3"/>
    <p:sldId id="260" r:id="rId4"/>
    <p:sldId id="262" r:id="rId5"/>
    <p:sldId id="265" r:id="rId6"/>
    <p:sldId id="264" r:id="rId7"/>
    <p:sldId id="266" r:id="rId8"/>
    <p:sldId id="267" r:id="rId9"/>
    <p:sldId id="268"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theme" Target="theme/theme1.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viewProps" Target="viewProps.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presProps" Target="presProps.xml" /><Relationship Id="rId5" Type="http://schemas.openxmlformats.org/officeDocument/2006/relationships/slide" Target="slides/slide4.xml" /><Relationship Id="rId10" Type="http://schemas.openxmlformats.org/officeDocument/2006/relationships/slide" Target="slides/slide9.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tableStyles" Target="tableStyle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0FED1A72-2199-4C88-9EA7-99D03AED42B4}" type="datetimeFigureOut">
              <a:rPr lang="it-IT" smtClean="0"/>
              <a:t>06/05/2023</a:t>
            </a:fld>
            <a:endParaRPr lang="it-IT"/>
          </a:p>
        </p:txBody>
      </p:sp>
      <p:sp>
        <p:nvSpPr>
          <p:cNvPr id="5" name="Footer Placeholder 4"/>
          <p:cNvSpPr>
            <a:spLocks noGrp="1"/>
          </p:cNvSpPr>
          <p:nvPr>
            <p:ph type="ftr" sz="quarter" idx="11"/>
          </p:nvPr>
        </p:nvSpPr>
        <p:spPr>
          <a:xfrm>
            <a:off x="2416500" y="329307"/>
            <a:ext cx="4973915" cy="309201"/>
          </a:xfrm>
        </p:spPr>
        <p:txBody>
          <a:bodyPr/>
          <a:lstStyle/>
          <a:p>
            <a:endParaRPr lang="it-IT"/>
          </a:p>
        </p:txBody>
      </p:sp>
      <p:sp>
        <p:nvSpPr>
          <p:cNvPr id="6" name="Slide Number Placeholder 5"/>
          <p:cNvSpPr>
            <a:spLocks noGrp="1"/>
          </p:cNvSpPr>
          <p:nvPr>
            <p:ph type="sldNum" sz="quarter" idx="12"/>
          </p:nvPr>
        </p:nvSpPr>
        <p:spPr>
          <a:xfrm>
            <a:off x="1437664" y="798973"/>
            <a:ext cx="811019" cy="503578"/>
          </a:xfrm>
        </p:spPr>
        <p:txBody>
          <a:bodyPr/>
          <a:lstStyle/>
          <a:p>
            <a:fld id="{2BEAD906-E757-4E58-A559-72942EDE6BC1}" type="slidenum">
              <a:rPr lang="it-IT" smtClean="0"/>
              <a:t>‹N›</a:t>
            </a:fld>
            <a:endParaRPr lang="it-IT"/>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54770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FED1A72-2199-4C88-9EA7-99D03AED42B4}" type="datetimeFigureOut">
              <a:rPr lang="it-IT" smtClean="0"/>
              <a:t>06/05/2023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2BEAD906-E757-4E58-A559-72942EDE6BC1}" type="slidenum">
              <a:rPr lang="it-IT" smtClean="0"/>
              <a:t>‹N›</a:t>
            </a:fld>
            <a:endParaRPr lang="it-IT"/>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58955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FED1A72-2199-4C88-9EA7-99D03AED42B4}" type="datetimeFigureOut">
              <a:rPr lang="it-IT" smtClean="0"/>
              <a:t>06/05/2023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2BEAD906-E757-4E58-A559-72942EDE6BC1}" type="slidenum">
              <a:rPr lang="it-IT" smtClean="0"/>
              <a:t>‹N›</a:t>
            </a:fld>
            <a:endParaRPr lang="it-IT"/>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936382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FED1A72-2199-4C88-9EA7-99D03AED42B4}" type="datetimeFigureOut">
              <a:rPr lang="it-IT" smtClean="0"/>
              <a:t>06/05/2023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2BEAD906-E757-4E58-A559-72942EDE6BC1}" type="slidenum">
              <a:rPr lang="it-IT" smtClean="0"/>
              <a:t>‹N›</a:t>
            </a:fld>
            <a:endParaRPr lang="it-IT"/>
          </a:p>
        </p:txBody>
      </p:sp>
    </p:spTree>
    <p:extLst>
      <p:ext uri="{BB962C8B-B14F-4D97-AF65-F5344CB8AC3E}">
        <p14:creationId xmlns:p14="http://schemas.microsoft.com/office/powerpoint/2010/main" val="1098465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FED1A72-2199-4C88-9EA7-99D03AED42B4}" type="datetimeFigureOut">
              <a:rPr lang="it-IT" smtClean="0"/>
              <a:t>06/05/2023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2BEAD906-E757-4E58-A559-72942EDE6BC1}" type="slidenum">
              <a:rPr lang="it-IT" smtClean="0"/>
              <a:t>‹N›</a:t>
            </a:fld>
            <a:endParaRPr lang="it-IT"/>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866589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FED1A72-2199-4C88-9EA7-99D03AED42B4}" type="datetimeFigureOut">
              <a:rPr lang="it-IT" smtClean="0"/>
              <a:t>06/05/2023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2BEAD906-E757-4E58-A559-72942EDE6BC1}" type="slidenum">
              <a:rPr lang="it-IT" smtClean="0"/>
              <a:t>‹N›</a:t>
            </a:fld>
            <a:endParaRPr lang="it-IT"/>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6142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0FED1A72-2199-4C88-9EA7-99D03AED42B4}" type="datetimeFigureOut">
              <a:rPr lang="it-IT" smtClean="0"/>
              <a:t>06/05/2023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2BEAD906-E757-4E58-A559-72942EDE6BC1}" type="slidenum">
              <a:rPr lang="it-IT" smtClean="0"/>
              <a:t>‹N›</a:t>
            </a:fld>
            <a:endParaRPr lang="it-IT"/>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47208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1447191" y="2824269"/>
            <a:ext cx="4645152" cy="2644457"/>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6412362" y="2821491"/>
            <a:ext cx="4645152" cy="263737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0FED1A72-2199-4C88-9EA7-99D03AED42B4}" type="datetimeFigureOut">
              <a:rPr lang="it-IT" smtClean="0"/>
              <a:t>06/05/2023</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2BEAD906-E757-4E58-A559-72942EDE6BC1}" type="slidenum">
              <a:rPr lang="it-IT" smtClean="0"/>
              <a:t>‹N›</a:t>
            </a:fld>
            <a:endParaRPr lang="it-IT"/>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04747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0FED1A72-2199-4C88-9EA7-99D03AED42B4}" type="datetimeFigureOut">
              <a:rPr lang="it-IT" smtClean="0"/>
              <a:t>06/05/2023</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2BEAD906-E757-4E58-A559-72942EDE6BC1}" type="slidenum">
              <a:rPr lang="it-IT" smtClean="0"/>
              <a:t>‹N›</a:t>
            </a:fld>
            <a:endParaRPr lang="it-IT"/>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766597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ED1A72-2199-4C88-9EA7-99D03AED42B4}" type="datetimeFigureOut">
              <a:rPr lang="it-IT" smtClean="0"/>
              <a:t>06/05/2023</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2BEAD906-E757-4E58-A559-72942EDE6BC1}" type="slidenum">
              <a:rPr lang="it-IT" smtClean="0"/>
              <a:t>‹N›</a:t>
            </a:fld>
            <a:endParaRPr lang="it-IT"/>
          </a:p>
        </p:txBody>
      </p:sp>
    </p:spTree>
    <p:extLst>
      <p:ext uri="{BB962C8B-B14F-4D97-AF65-F5344CB8AC3E}">
        <p14:creationId xmlns:p14="http://schemas.microsoft.com/office/powerpoint/2010/main" val="1841388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0FED1A72-2199-4C88-9EA7-99D03AED42B4}" type="datetimeFigureOut">
              <a:rPr lang="it-IT" smtClean="0"/>
              <a:t>06/05/2023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2BEAD906-E757-4E58-A559-72942EDE6BC1}" type="slidenum">
              <a:rPr lang="it-IT" smtClean="0"/>
              <a:t>‹N›</a:t>
            </a:fld>
            <a:endParaRPr lang="it-IT"/>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38708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0FED1A72-2199-4C88-9EA7-99D03AED42B4}" type="datetimeFigureOut">
              <a:rPr lang="it-IT" smtClean="0"/>
              <a:t>06/05/2023</a:t>
            </a:fld>
            <a:endParaRPr lang="it-IT"/>
          </a:p>
        </p:txBody>
      </p:sp>
      <p:sp>
        <p:nvSpPr>
          <p:cNvPr id="6" name="Footer Placeholder 5"/>
          <p:cNvSpPr>
            <a:spLocks noGrp="1"/>
          </p:cNvSpPr>
          <p:nvPr>
            <p:ph type="ftr" sz="quarter" idx="11"/>
          </p:nvPr>
        </p:nvSpPr>
        <p:spPr>
          <a:xfrm>
            <a:off x="1447382" y="318640"/>
            <a:ext cx="5541004" cy="320931"/>
          </a:xfrm>
        </p:spPr>
        <p:txBody>
          <a:bodyPr/>
          <a:lstStyle/>
          <a:p>
            <a:endParaRPr lang="it-IT"/>
          </a:p>
        </p:txBody>
      </p:sp>
      <p:sp>
        <p:nvSpPr>
          <p:cNvPr id="7" name="Slide Number Placeholder 6"/>
          <p:cNvSpPr>
            <a:spLocks noGrp="1"/>
          </p:cNvSpPr>
          <p:nvPr>
            <p:ph type="sldNum" sz="quarter" idx="12"/>
          </p:nvPr>
        </p:nvSpPr>
        <p:spPr/>
        <p:txBody>
          <a:bodyPr/>
          <a:lstStyle/>
          <a:p>
            <a:fld id="{2BEAD906-E757-4E58-A559-72942EDE6BC1}" type="slidenum">
              <a:rPr lang="it-IT" smtClean="0"/>
              <a:t>‹N›</a:t>
            </a:fld>
            <a:endParaRPr lang="it-IT"/>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372639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theme" Target="../theme/theme1.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image" Target="../media/image1.jpg"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4">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0FED1A72-2199-4C88-9EA7-99D03AED42B4}" type="datetimeFigureOut">
              <a:rPr lang="it-IT" smtClean="0"/>
              <a:t>06/05/2023</a:t>
            </a:fld>
            <a:endParaRPr lang="it-IT"/>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2BEAD906-E757-4E58-A559-72942EDE6BC1}" type="slidenum">
              <a:rPr lang="it-IT" smtClean="0"/>
              <a:t>‹N›</a:t>
            </a:fld>
            <a:endParaRPr lang="it-IT"/>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3751454"/>
      </p:ext>
    </p:extLst>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9" r:id="rId4"/>
    <p:sldLayoutId id="2147483940" r:id="rId5"/>
    <p:sldLayoutId id="2147483941" r:id="rId6"/>
    <p:sldLayoutId id="2147483942" r:id="rId7"/>
    <p:sldLayoutId id="2147483943" r:id="rId8"/>
    <p:sldLayoutId id="2147483944" r:id="rId9"/>
    <p:sldLayoutId id="2147483945" r:id="rId10"/>
    <p:sldLayoutId id="2147483946" r:id="rId11"/>
    <p:sldLayoutId id="2147483947" r:id="rId12"/>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2" Type="http://schemas.openxmlformats.org/officeDocument/2006/relationships/image" Target="../media/image4.png" /><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2" Type="http://schemas.openxmlformats.org/officeDocument/2006/relationships/image" Target="../media/image5.png" /><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2" Type="http://schemas.openxmlformats.org/officeDocument/2006/relationships/image" Target="../media/image6.png" /><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2" Type="http://schemas.openxmlformats.org/officeDocument/2006/relationships/image" Target="../media/image7.png" /><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2" Type="http://schemas.openxmlformats.org/officeDocument/2006/relationships/image" Target="../media/image8.png" /><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2" Type="http://schemas.openxmlformats.org/officeDocument/2006/relationships/image" Target="../media/image9.png" /><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2" Type="http://schemas.openxmlformats.org/officeDocument/2006/relationships/image" Target="../media/image10.png" /><Relationship Id="rId1" Type="http://schemas.openxmlformats.org/officeDocument/2006/relationships/slideLayout" Target="../slideLayouts/slideLayout1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6F946B8-38CE-8A45-FF4F-41D0D3EF944F}"/>
              </a:ext>
            </a:extLst>
          </p:cNvPr>
          <p:cNvSpPr>
            <a:spLocks noGrp="1"/>
          </p:cNvSpPr>
          <p:nvPr>
            <p:ph type="ctrTitle"/>
          </p:nvPr>
        </p:nvSpPr>
        <p:spPr/>
        <p:txBody>
          <a:bodyPr/>
          <a:lstStyle/>
          <a:p>
            <a:r>
              <a:rPr lang="it-IT" dirty="0"/>
              <a:t>Unesco</a:t>
            </a:r>
          </a:p>
        </p:txBody>
      </p:sp>
      <p:pic>
        <p:nvPicPr>
          <p:cNvPr id="3" name="Immagine 2">
            <a:extLst>
              <a:ext uri="{FF2B5EF4-FFF2-40B4-BE49-F238E27FC236}">
                <a16:creationId xmlns:a16="http://schemas.microsoft.com/office/drawing/2014/main" id="{E0211E93-50DD-DF13-B2DF-4899B7008400}"/>
              </a:ext>
            </a:extLst>
          </p:cNvPr>
          <p:cNvPicPr>
            <a:picLocks noChangeAspect="1"/>
          </p:cNvPicPr>
          <p:nvPr/>
        </p:nvPicPr>
        <p:blipFill>
          <a:blip r:embed="rId2"/>
          <a:stretch>
            <a:fillRect/>
          </a:stretch>
        </p:blipFill>
        <p:spPr>
          <a:xfrm>
            <a:off x="7943850" y="35960"/>
            <a:ext cx="3393040" cy="3393040"/>
          </a:xfrm>
          <a:prstGeom prst="rect">
            <a:avLst/>
          </a:prstGeom>
        </p:spPr>
      </p:pic>
    </p:spTree>
    <p:extLst>
      <p:ext uri="{BB962C8B-B14F-4D97-AF65-F5344CB8AC3E}">
        <p14:creationId xmlns:p14="http://schemas.microsoft.com/office/powerpoint/2010/main" val="2942910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78ADEABD-EEF6-549C-04E7-3714784D2DFF}"/>
              </a:ext>
            </a:extLst>
          </p:cNvPr>
          <p:cNvSpPr>
            <a:spLocks noGrp="1"/>
          </p:cNvSpPr>
          <p:nvPr>
            <p:ph idx="1"/>
          </p:nvPr>
        </p:nvSpPr>
        <p:spPr>
          <a:xfrm>
            <a:off x="913774" y="1414593"/>
            <a:ext cx="10364452" cy="3424107"/>
          </a:xfrm>
        </p:spPr>
        <p:txBody>
          <a:bodyPr/>
          <a:lstStyle/>
          <a:p>
            <a:pPr marL="0" indent="0">
              <a:buNone/>
            </a:pPr>
            <a:r>
              <a:rPr lang="fr-FR" dirty="0"/>
              <a:t>L'UNESCO (Organisation des Nations Unies pour l'éducation, la science et la culture) est une organisation créée par l'ONU en 1945 avec divers objectifs, notamment :</a:t>
            </a:r>
          </a:p>
          <a:p>
            <a:pPr>
              <a:buFont typeface="Wingdings" panose="05000000000000000000" pitchFamily="2" charset="2"/>
              <a:buChar char="Ø"/>
            </a:pPr>
            <a:r>
              <a:rPr lang="fr-FR" dirty="0"/>
              <a:t>  encourager la collaboration entre les États et les différentes cultures ;</a:t>
            </a:r>
          </a:p>
          <a:p>
            <a:pPr>
              <a:buFont typeface="Wingdings" panose="05000000000000000000" pitchFamily="2" charset="2"/>
              <a:buChar char="Ø"/>
            </a:pPr>
            <a:r>
              <a:rPr lang="fr-FR" dirty="0"/>
              <a:t>  promouvoir la paix entre les pays par l'éducation, la science et la culture ;</a:t>
            </a:r>
          </a:p>
          <a:p>
            <a:pPr>
              <a:buFont typeface="Wingdings" panose="05000000000000000000" pitchFamily="2" charset="2"/>
              <a:buChar char="Ø"/>
            </a:pPr>
            <a:r>
              <a:rPr lang="fr-FR" dirty="0"/>
              <a:t>  contribuer à la protection et à la conservation du patrimoine naturel et culturel de la planète (patrimoine mondial).</a:t>
            </a:r>
            <a:endParaRPr lang="it-IT" dirty="0"/>
          </a:p>
        </p:txBody>
      </p:sp>
      <p:pic>
        <p:nvPicPr>
          <p:cNvPr id="2" name="Immagine 1">
            <a:extLst>
              <a:ext uri="{FF2B5EF4-FFF2-40B4-BE49-F238E27FC236}">
                <a16:creationId xmlns:a16="http://schemas.microsoft.com/office/drawing/2014/main" id="{01BE7DA7-2C4E-1F42-7A22-E029A15B1CDA}"/>
              </a:ext>
            </a:extLst>
          </p:cNvPr>
          <p:cNvPicPr>
            <a:picLocks noChangeAspect="1"/>
          </p:cNvPicPr>
          <p:nvPr/>
        </p:nvPicPr>
        <p:blipFill>
          <a:blip r:embed="rId2"/>
          <a:stretch>
            <a:fillRect/>
          </a:stretch>
        </p:blipFill>
        <p:spPr>
          <a:xfrm>
            <a:off x="4686299" y="3848099"/>
            <a:ext cx="5857875" cy="2153165"/>
          </a:xfrm>
          <a:prstGeom prst="roundRect">
            <a:avLst>
              <a:gd name="adj" fmla="val 50000"/>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334478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13BB80-AA64-014F-655F-D7062BFC3F0B}"/>
              </a:ext>
            </a:extLst>
          </p:cNvPr>
          <p:cNvSpPr>
            <a:spLocks noGrp="1"/>
          </p:cNvSpPr>
          <p:nvPr>
            <p:ph type="title"/>
          </p:nvPr>
        </p:nvSpPr>
        <p:spPr/>
        <p:txBody>
          <a:bodyPr>
            <a:normAutofit/>
          </a:bodyPr>
          <a:lstStyle/>
          <a:p>
            <a:r>
              <a:rPr lang="fr-FR" dirty="0"/>
              <a:t>La Commission nationale italienne pour l'UNESCO</a:t>
            </a:r>
            <a:endParaRPr lang="it-IT" dirty="0"/>
          </a:p>
        </p:txBody>
      </p:sp>
      <p:sp>
        <p:nvSpPr>
          <p:cNvPr id="3" name="Segnaposto contenuto 2">
            <a:extLst>
              <a:ext uri="{FF2B5EF4-FFF2-40B4-BE49-F238E27FC236}">
                <a16:creationId xmlns:a16="http://schemas.microsoft.com/office/drawing/2014/main" id="{6459B1EB-C0D3-1AC4-03B9-299A50DDF57A}"/>
              </a:ext>
            </a:extLst>
          </p:cNvPr>
          <p:cNvSpPr>
            <a:spLocks noGrp="1"/>
          </p:cNvSpPr>
          <p:nvPr>
            <p:ph idx="1"/>
          </p:nvPr>
        </p:nvSpPr>
        <p:spPr>
          <a:xfrm>
            <a:off x="1247150" y="2500443"/>
            <a:ext cx="10364452" cy="3424107"/>
          </a:xfrm>
        </p:spPr>
        <p:txBody>
          <a:bodyPr/>
          <a:lstStyle/>
          <a:p>
            <a:pPr marL="0" indent="0">
              <a:buNone/>
            </a:pPr>
            <a:r>
              <a:rPr lang="fr-FR" dirty="0"/>
              <a:t>La Commission nationale italienne pour l'UNESCO, créée en 1950, vise à promouvoir la promotion, la connexion, l'information, la consultation et la mise en œuvre des programmes de l'UNESCO en Italie. La composition, les tâches et le fonctionnement de la Commission ont été récemment régis par l'arrêté ministériel no. 4195 du 24 mai 2007.</a:t>
            </a:r>
            <a:endParaRPr lang="it-IT" dirty="0"/>
          </a:p>
        </p:txBody>
      </p:sp>
      <p:pic>
        <p:nvPicPr>
          <p:cNvPr id="4" name="Immagine 3">
            <a:extLst>
              <a:ext uri="{FF2B5EF4-FFF2-40B4-BE49-F238E27FC236}">
                <a16:creationId xmlns:a16="http://schemas.microsoft.com/office/drawing/2014/main" id="{C37515BA-4DC9-FFF5-8BA6-FE59F6E92F07}"/>
              </a:ext>
            </a:extLst>
          </p:cNvPr>
          <p:cNvPicPr>
            <a:picLocks noChangeAspect="1"/>
          </p:cNvPicPr>
          <p:nvPr/>
        </p:nvPicPr>
        <p:blipFill>
          <a:blip r:embed="rId2"/>
          <a:stretch>
            <a:fillRect/>
          </a:stretch>
        </p:blipFill>
        <p:spPr>
          <a:xfrm>
            <a:off x="8496300" y="3765550"/>
            <a:ext cx="3238500" cy="2159000"/>
          </a:xfrm>
          <a:prstGeom prst="ellipse">
            <a:avLst/>
          </a:prstGeom>
          <a:ln>
            <a:noFill/>
          </a:ln>
          <a:effectLst>
            <a:softEdge rad="112500"/>
          </a:effectLst>
        </p:spPr>
      </p:pic>
    </p:spTree>
    <p:extLst>
      <p:ext uri="{BB962C8B-B14F-4D97-AF65-F5344CB8AC3E}">
        <p14:creationId xmlns:p14="http://schemas.microsoft.com/office/powerpoint/2010/main" val="3452077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C5E317F9-641C-A2A4-4330-1E45639ED615}"/>
              </a:ext>
            </a:extLst>
          </p:cNvPr>
          <p:cNvSpPr>
            <a:spLocks noGrp="1"/>
          </p:cNvSpPr>
          <p:nvPr>
            <p:ph idx="1"/>
          </p:nvPr>
        </p:nvSpPr>
        <p:spPr/>
        <p:txBody>
          <a:bodyPr>
            <a:normAutofit/>
          </a:bodyPr>
          <a:lstStyle/>
          <a:p>
            <a:pPr marL="0" indent="0">
              <a:buNone/>
            </a:pPr>
            <a:r>
              <a:rPr lang="fr-FR" dirty="0"/>
              <a:t>La commission fonctionne à travers:</a:t>
            </a:r>
          </a:p>
          <a:p>
            <a:pPr>
              <a:buFont typeface="Wingdings" panose="05000000000000000000" pitchFamily="2" charset="2"/>
              <a:buChar char="Ø"/>
            </a:pPr>
            <a:r>
              <a:rPr lang="fr-FR" dirty="0"/>
              <a:t>L'Assemblée qui établit les stratégies générales de la Commission, identifiées par rapport aux programmes et objectifs de l'UNESCO</a:t>
            </a:r>
          </a:p>
          <a:p>
            <a:pPr>
              <a:buFont typeface="Wingdings" panose="05000000000000000000" pitchFamily="2" charset="2"/>
              <a:buChar char="Ø"/>
            </a:pPr>
            <a:r>
              <a:rPr lang="fr-FR" dirty="0"/>
              <a:t>Le Conseil d'administration qui est l'organe directeur de la Commission et met en œuvre les orientations stratégiques définies par l'Assemblée.</a:t>
            </a:r>
            <a:endParaRPr lang="it-IT" dirty="0"/>
          </a:p>
          <a:p>
            <a:pPr marL="0" indent="0">
              <a:buNone/>
            </a:pPr>
            <a:endParaRPr lang="it-IT" dirty="0"/>
          </a:p>
          <a:p>
            <a:pPr marL="0" indent="0">
              <a:buNone/>
            </a:pPr>
            <a:r>
              <a:rPr lang="it-IT" dirty="0"/>
              <a:t> </a:t>
            </a:r>
          </a:p>
        </p:txBody>
      </p:sp>
      <p:pic>
        <p:nvPicPr>
          <p:cNvPr id="2" name="Immagine 1">
            <a:extLst>
              <a:ext uri="{FF2B5EF4-FFF2-40B4-BE49-F238E27FC236}">
                <a16:creationId xmlns:a16="http://schemas.microsoft.com/office/drawing/2014/main" id="{EFE9DD7C-0372-4CBB-62AD-1AD0569A2C92}"/>
              </a:ext>
            </a:extLst>
          </p:cNvPr>
          <p:cNvPicPr>
            <a:picLocks noChangeAspect="1"/>
          </p:cNvPicPr>
          <p:nvPr/>
        </p:nvPicPr>
        <p:blipFill>
          <a:blip r:embed="rId2"/>
          <a:stretch>
            <a:fillRect/>
          </a:stretch>
        </p:blipFill>
        <p:spPr>
          <a:xfrm>
            <a:off x="7610475" y="147637"/>
            <a:ext cx="2647950" cy="1724025"/>
          </a:xfrm>
          <a:prstGeom prst="rect">
            <a:avLst/>
          </a:prstGeom>
          <a:ln>
            <a:noFill/>
          </a:ln>
          <a:effectLst>
            <a:softEdge rad="112500"/>
          </a:effectLst>
        </p:spPr>
      </p:pic>
    </p:spTree>
    <p:extLst>
      <p:ext uri="{BB962C8B-B14F-4D97-AF65-F5344CB8AC3E}">
        <p14:creationId xmlns:p14="http://schemas.microsoft.com/office/powerpoint/2010/main" val="3377828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F79FFAF-5837-9F46-6DBA-A637088C64E8}"/>
              </a:ext>
            </a:extLst>
          </p:cNvPr>
          <p:cNvSpPr>
            <a:spLocks noGrp="1"/>
          </p:cNvSpPr>
          <p:nvPr>
            <p:ph idx="1"/>
          </p:nvPr>
        </p:nvSpPr>
        <p:spPr>
          <a:xfrm>
            <a:off x="913774" y="1995618"/>
            <a:ext cx="10364452" cy="3424107"/>
          </a:xfrm>
        </p:spPr>
        <p:txBody>
          <a:bodyPr>
            <a:normAutofit/>
          </a:bodyPr>
          <a:lstStyle/>
          <a:p>
            <a:pPr marL="0" indent="0">
              <a:buNone/>
            </a:pPr>
            <a:r>
              <a:rPr lang="fr-FR" dirty="0"/>
              <a:t>La Convention sur la protection du patrimoine mondial culturel et naturel, adoptée par l'UNESCO en 1972, prévoit que les biens candidats peuvent être inscrits sur la Liste du patrimoine mondial en tant que :</a:t>
            </a:r>
          </a:p>
          <a:p>
            <a:pPr>
              <a:buFont typeface="Wingdings" panose="05000000000000000000" pitchFamily="2" charset="2"/>
              <a:buChar char="Ø"/>
            </a:pPr>
            <a:r>
              <a:rPr lang="fr-FR" dirty="0"/>
              <a:t>Patrimoine naturel → sites naturels ou espaces naturels strictement délimités de valeur universelle exceptionnelle d'un point de vue scientifique, de conservation ou d'esthétique naturelle</a:t>
            </a:r>
          </a:p>
          <a:p>
            <a:pPr>
              <a:buFont typeface="Wingdings" panose="05000000000000000000" pitchFamily="2" charset="2"/>
              <a:buChar char="Ø"/>
            </a:pPr>
            <a:r>
              <a:rPr lang="fr-FR" dirty="0"/>
              <a:t>Patrimoine culturel → paysages représentant des « créations conjointes de l'homme et de la nature », sites archéologiques, œuvres architecturales</a:t>
            </a:r>
            <a:endParaRPr lang="it-IT" dirty="0"/>
          </a:p>
        </p:txBody>
      </p:sp>
      <p:pic>
        <p:nvPicPr>
          <p:cNvPr id="2" name="Immagine 1">
            <a:extLst>
              <a:ext uri="{FF2B5EF4-FFF2-40B4-BE49-F238E27FC236}">
                <a16:creationId xmlns:a16="http://schemas.microsoft.com/office/drawing/2014/main" id="{630F909C-F47B-3124-CCE7-16D856B5A607}"/>
              </a:ext>
            </a:extLst>
          </p:cNvPr>
          <p:cNvPicPr>
            <a:picLocks noChangeAspect="1"/>
          </p:cNvPicPr>
          <p:nvPr/>
        </p:nvPicPr>
        <p:blipFill>
          <a:blip r:embed="rId2"/>
          <a:stretch>
            <a:fillRect/>
          </a:stretch>
        </p:blipFill>
        <p:spPr>
          <a:xfrm>
            <a:off x="801106" y="88472"/>
            <a:ext cx="1942094" cy="1816528"/>
          </a:xfrm>
          <a:prstGeom prst="rect">
            <a:avLst/>
          </a:prstGeom>
        </p:spPr>
      </p:pic>
    </p:spTree>
    <p:extLst>
      <p:ext uri="{BB962C8B-B14F-4D97-AF65-F5344CB8AC3E}">
        <p14:creationId xmlns:p14="http://schemas.microsoft.com/office/powerpoint/2010/main" val="25177368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232CD2-606C-0DD5-66A8-EBBAD46657D2}"/>
              </a:ext>
            </a:extLst>
          </p:cNvPr>
          <p:cNvSpPr>
            <a:spLocks noGrp="1"/>
          </p:cNvSpPr>
          <p:nvPr>
            <p:ph type="title"/>
          </p:nvPr>
        </p:nvSpPr>
        <p:spPr/>
        <p:txBody>
          <a:bodyPr>
            <a:normAutofit/>
          </a:bodyPr>
          <a:lstStyle/>
          <a:p>
            <a:r>
              <a:rPr lang="it-IT" dirty="0" err="1"/>
              <a:t>Sites</a:t>
            </a:r>
            <a:r>
              <a:rPr lang="it-IT" dirty="0"/>
              <a:t> Unesco en Italie</a:t>
            </a:r>
            <a:br>
              <a:rPr lang="it-IT" dirty="0"/>
            </a:br>
            <a:r>
              <a:rPr lang="it-IT" dirty="0" err="1"/>
              <a:t>culturel</a:t>
            </a:r>
            <a:endParaRPr lang="it-IT" dirty="0"/>
          </a:p>
        </p:txBody>
      </p:sp>
      <p:sp>
        <p:nvSpPr>
          <p:cNvPr id="3" name="Segnaposto contenuto 2">
            <a:extLst>
              <a:ext uri="{FF2B5EF4-FFF2-40B4-BE49-F238E27FC236}">
                <a16:creationId xmlns:a16="http://schemas.microsoft.com/office/drawing/2014/main" id="{297DF939-0D79-2AC0-896A-C0C28D190465}"/>
              </a:ext>
            </a:extLst>
          </p:cNvPr>
          <p:cNvSpPr>
            <a:spLocks noGrp="1"/>
          </p:cNvSpPr>
          <p:nvPr>
            <p:ph idx="1"/>
          </p:nvPr>
        </p:nvSpPr>
        <p:spPr/>
        <p:txBody>
          <a:bodyPr/>
          <a:lstStyle/>
          <a:p>
            <a:pPr marL="0" indent="0">
              <a:buNone/>
            </a:pPr>
            <a:r>
              <a:rPr lang="it-IT" b="0" i="0" dirty="0">
                <a:solidFill>
                  <a:srgbClr val="000000"/>
                </a:solidFill>
                <a:effectLst/>
                <a:latin typeface="Montserrat" panose="00000500000000000000" pitchFamily="2" charset="0"/>
              </a:rPr>
              <a:t> </a:t>
            </a:r>
            <a:r>
              <a:rPr lang="fr-FR" b="0" i="0" dirty="0">
                <a:solidFill>
                  <a:srgbClr val="000000"/>
                </a:solidFill>
                <a:effectLst/>
                <a:latin typeface="Montserrat" panose="00000500000000000000" pitchFamily="2" charset="0"/>
              </a:rPr>
              <a:t> la côte amalfitaine, </a:t>
            </a:r>
            <a:r>
              <a:rPr lang="fr-FR" b="0" i="0" dirty="0" err="1">
                <a:solidFill>
                  <a:srgbClr val="000000"/>
                </a:solidFill>
                <a:effectLst/>
                <a:latin typeface="Montserrat" panose="00000500000000000000" pitchFamily="2" charset="0"/>
              </a:rPr>
              <a:t>Portovenere</a:t>
            </a:r>
            <a:r>
              <a:rPr lang="fr-FR" b="0" i="0" dirty="0">
                <a:solidFill>
                  <a:srgbClr val="000000"/>
                </a:solidFill>
                <a:effectLst/>
                <a:latin typeface="Montserrat" panose="00000500000000000000" pitchFamily="2" charset="0"/>
              </a:rPr>
              <a:t>, les Cinque Terre et les îles de </a:t>
            </a:r>
            <a:r>
              <a:rPr lang="fr-FR" b="0" i="0" dirty="0" err="1">
                <a:solidFill>
                  <a:srgbClr val="000000"/>
                </a:solidFill>
                <a:effectLst/>
                <a:latin typeface="Montserrat" panose="00000500000000000000" pitchFamily="2" charset="0"/>
              </a:rPr>
              <a:t>Palmaria</a:t>
            </a:r>
            <a:r>
              <a:rPr lang="fr-FR" b="0" i="0" dirty="0">
                <a:solidFill>
                  <a:srgbClr val="000000"/>
                </a:solidFill>
                <a:effectLst/>
                <a:latin typeface="Montserrat" panose="00000500000000000000" pitchFamily="2" charset="0"/>
              </a:rPr>
              <a:t> Tino et </a:t>
            </a:r>
            <a:r>
              <a:rPr lang="fr-FR" b="0" i="0" dirty="0" err="1">
                <a:solidFill>
                  <a:srgbClr val="000000"/>
                </a:solidFill>
                <a:effectLst/>
                <a:latin typeface="Montserrat" panose="00000500000000000000" pitchFamily="2" charset="0"/>
              </a:rPr>
              <a:t>Tinetto</a:t>
            </a:r>
            <a:r>
              <a:rPr lang="fr-FR" b="0" i="0" dirty="0">
                <a:solidFill>
                  <a:srgbClr val="000000"/>
                </a:solidFill>
                <a:effectLst/>
                <a:latin typeface="Montserrat" panose="00000500000000000000" pitchFamily="2" charset="0"/>
              </a:rPr>
              <a:t>, le parc national du </a:t>
            </a:r>
            <a:r>
              <a:rPr lang="fr-FR" b="0" i="0" dirty="0" err="1">
                <a:solidFill>
                  <a:srgbClr val="000000"/>
                </a:solidFill>
                <a:effectLst/>
                <a:latin typeface="Montserrat" panose="00000500000000000000" pitchFamily="2" charset="0"/>
              </a:rPr>
              <a:t>Cilento</a:t>
            </a:r>
            <a:r>
              <a:rPr lang="fr-FR" b="0" i="0" dirty="0">
                <a:solidFill>
                  <a:srgbClr val="000000"/>
                </a:solidFill>
                <a:effectLst/>
                <a:latin typeface="Montserrat" panose="00000500000000000000" pitchFamily="2" charset="0"/>
              </a:rPr>
              <a:t> et le </a:t>
            </a:r>
            <a:r>
              <a:rPr lang="fr-FR" b="0" i="0" dirty="0" err="1">
                <a:solidFill>
                  <a:srgbClr val="000000"/>
                </a:solidFill>
                <a:effectLst/>
                <a:latin typeface="Montserrat" panose="00000500000000000000" pitchFamily="2" charset="0"/>
              </a:rPr>
              <a:t>Vallo</a:t>
            </a:r>
            <a:r>
              <a:rPr lang="fr-FR" b="0" i="0" dirty="0">
                <a:solidFill>
                  <a:srgbClr val="000000"/>
                </a:solidFill>
                <a:effectLst/>
                <a:latin typeface="Montserrat" panose="00000500000000000000" pitchFamily="2" charset="0"/>
              </a:rPr>
              <a:t> di </a:t>
            </a:r>
            <a:r>
              <a:rPr lang="fr-FR" b="0" i="0" dirty="0" err="1">
                <a:solidFill>
                  <a:srgbClr val="000000"/>
                </a:solidFill>
                <a:effectLst/>
                <a:latin typeface="Montserrat" panose="00000500000000000000" pitchFamily="2" charset="0"/>
              </a:rPr>
              <a:t>Diano</a:t>
            </a:r>
            <a:r>
              <a:rPr lang="fr-FR" b="0" i="0" dirty="0">
                <a:solidFill>
                  <a:srgbClr val="000000"/>
                </a:solidFill>
                <a:effectLst/>
                <a:latin typeface="Montserrat" panose="00000500000000000000" pitchFamily="2" charset="0"/>
              </a:rPr>
              <a:t> (avec les sites archéologiques de Paestum, Velia et la </a:t>
            </a:r>
            <a:r>
              <a:rPr lang="fr-FR" b="0" i="0" dirty="0" err="1">
                <a:solidFill>
                  <a:srgbClr val="000000"/>
                </a:solidFill>
                <a:effectLst/>
                <a:latin typeface="Montserrat" panose="00000500000000000000" pitchFamily="2" charset="0"/>
              </a:rPr>
              <a:t>Certosa</a:t>
            </a:r>
            <a:r>
              <a:rPr lang="fr-FR" b="0" i="0" dirty="0">
                <a:solidFill>
                  <a:srgbClr val="000000"/>
                </a:solidFill>
                <a:effectLst/>
                <a:latin typeface="Montserrat" panose="00000500000000000000" pitchFamily="2" charset="0"/>
              </a:rPr>
              <a:t> di </a:t>
            </a:r>
            <a:r>
              <a:rPr lang="fr-FR" b="0" i="0" dirty="0" err="1">
                <a:solidFill>
                  <a:srgbClr val="000000"/>
                </a:solidFill>
                <a:effectLst/>
                <a:latin typeface="Montserrat" panose="00000500000000000000" pitchFamily="2" charset="0"/>
              </a:rPr>
              <a:t>Padula</a:t>
            </a:r>
            <a:r>
              <a:rPr lang="fr-FR" b="0" i="0" dirty="0">
                <a:solidFill>
                  <a:srgbClr val="000000"/>
                </a:solidFill>
                <a:effectLst/>
                <a:latin typeface="Montserrat" panose="00000500000000000000" pitchFamily="2" charset="0"/>
              </a:rPr>
              <a:t>), les montagnes sacrées du Piémont et de la Lombardie, le Val d'</a:t>
            </a:r>
            <a:r>
              <a:rPr lang="fr-FR" b="0" i="0" dirty="0" err="1">
                <a:solidFill>
                  <a:srgbClr val="000000"/>
                </a:solidFill>
                <a:effectLst/>
                <a:latin typeface="Montserrat" panose="00000500000000000000" pitchFamily="2" charset="0"/>
              </a:rPr>
              <a:t>Orcia</a:t>
            </a:r>
            <a:r>
              <a:rPr lang="fr-FR" b="0" i="0" dirty="0">
                <a:solidFill>
                  <a:srgbClr val="000000"/>
                </a:solidFill>
                <a:effectLst/>
                <a:latin typeface="Montserrat" panose="00000500000000000000" pitchFamily="2" charset="0"/>
              </a:rPr>
              <a:t>, les 12 Villas et les 2 Jardins Médicis de la Toscane, les Paysages Vignobles du Piémont : </a:t>
            </a:r>
            <a:r>
              <a:rPr lang="fr-FR" b="0" i="0" dirty="0" err="1">
                <a:solidFill>
                  <a:srgbClr val="000000"/>
                </a:solidFill>
                <a:effectLst/>
                <a:latin typeface="Montserrat" panose="00000500000000000000" pitchFamily="2" charset="0"/>
              </a:rPr>
              <a:t>Langhe-Roero</a:t>
            </a:r>
            <a:r>
              <a:rPr lang="fr-FR" b="0" i="0" dirty="0">
                <a:solidFill>
                  <a:srgbClr val="000000"/>
                </a:solidFill>
                <a:effectLst/>
                <a:latin typeface="Montserrat" panose="00000500000000000000" pitchFamily="2" charset="0"/>
              </a:rPr>
              <a:t> et </a:t>
            </a:r>
            <a:r>
              <a:rPr lang="fr-FR" b="0" i="0" dirty="0" err="1">
                <a:solidFill>
                  <a:srgbClr val="000000"/>
                </a:solidFill>
                <a:effectLst/>
                <a:latin typeface="Montserrat" panose="00000500000000000000" pitchFamily="2" charset="0"/>
              </a:rPr>
              <a:t>Monferrato</a:t>
            </a:r>
            <a:r>
              <a:rPr lang="fr-FR" b="0" i="0" dirty="0">
                <a:solidFill>
                  <a:srgbClr val="000000"/>
                </a:solidFill>
                <a:effectLst/>
                <a:latin typeface="Montserrat" panose="00000500000000000000" pitchFamily="2" charset="0"/>
              </a:rPr>
              <a:t>, et les Collines du Prosecco de </a:t>
            </a:r>
            <a:r>
              <a:rPr lang="fr-FR" b="0" i="0" dirty="0" err="1">
                <a:solidFill>
                  <a:srgbClr val="000000"/>
                </a:solidFill>
                <a:effectLst/>
                <a:latin typeface="Montserrat" panose="00000500000000000000" pitchFamily="2" charset="0"/>
              </a:rPr>
              <a:t>Conegliano</a:t>
            </a:r>
            <a:r>
              <a:rPr lang="fr-FR" b="0" i="0" dirty="0">
                <a:solidFill>
                  <a:srgbClr val="000000"/>
                </a:solidFill>
                <a:effectLst/>
                <a:latin typeface="Montserrat" panose="00000500000000000000" pitchFamily="2" charset="0"/>
              </a:rPr>
              <a:t> et </a:t>
            </a:r>
            <a:r>
              <a:rPr lang="fr-FR" b="0" i="0" dirty="0" err="1">
                <a:solidFill>
                  <a:srgbClr val="000000"/>
                </a:solidFill>
                <a:effectLst/>
                <a:latin typeface="Montserrat" panose="00000500000000000000" pitchFamily="2" charset="0"/>
              </a:rPr>
              <a:t>Valdobbiadene</a:t>
            </a:r>
            <a:endParaRPr lang="it-IT" dirty="0"/>
          </a:p>
        </p:txBody>
      </p:sp>
      <p:pic>
        <p:nvPicPr>
          <p:cNvPr id="4" name="Immagine 3">
            <a:extLst>
              <a:ext uri="{FF2B5EF4-FFF2-40B4-BE49-F238E27FC236}">
                <a16:creationId xmlns:a16="http://schemas.microsoft.com/office/drawing/2014/main" id="{BDB5CEC9-81C9-9342-4A48-3D236E6D1E14}"/>
              </a:ext>
            </a:extLst>
          </p:cNvPr>
          <p:cNvPicPr>
            <a:picLocks noChangeAspect="1"/>
          </p:cNvPicPr>
          <p:nvPr/>
        </p:nvPicPr>
        <p:blipFill>
          <a:blip r:embed="rId2"/>
          <a:stretch>
            <a:fillRect/>
          </a:stretch>
        </p:blipFill>
        <p:spPr>
          <a:xfrm>
            <a:off x="7543346" y="4448175"/>
            <a:ext cx="3081791" cy="1605306"/>
          </a:xfrm>
          <a:prstGeom prst="roundRect">
            <a:avLst>
              <a:gd name="adj" fmla="val 2283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504993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16D04DF-ED2A-D3C5-4ADF-6A5EDAEB8561}"/>
              </a:ext>
            </a:extLst>
          </p:cNvPr>
          <p:cNvSpPr>
            <a:spLocks noGrp="1"/>
          </p:cNvSpPr>
          <p:nvPr>
            <p:ph type="title"/>
          </p:nvPr>
        </p:nvSpPr>
        <p:spPr/>
        <p:txBody>
          <a:bodyPr>
            <a:normAutofit/>
          </a:bodyPr>
          <a:lstStyle/>
          <a:p>
            <a:r>
              <a:rPr lang="it-IT" dirty="0" err="1"/>
              <a:t>Sites</a:t>
            </a:r>
            <a:r>
              <a:rPr lang="it-IT" dirty="0"/>
              <a:t> Unesco en Italie</a:t>
            </a:r>
            <a:br>
              <a:rPr lang="it-IT" dirty="0"/>
            </a:br>
            <a:r>
              <a:rPr lang="it-IT" dirty="0" err="1"/>
              <a:t>naturel</a:t>
            </a:r>
            <a:endParaRPr lang="it-IT" dirty="0"/>
          </a:p>
        </p:txBody>
      </p:sp>
      <p:sp>
        <p:nvSpPr>
          <p:cNvPr id="3" name="Segnaposto contenuto 2">
            <a:extLst>
              <a:ext uri="{FF2B5EF4-FFF2-40B4-BE49-F238E27FC236}">
                <a16:creationId xmlns:a16="http://schemas.microsoft.com/office/drawing/2014/main" id="{FBC9EE66-E1F6-6885-BB20-B0EAFF24E348}"/>
              </a:ext>
            </a:extLst>
          </p:cNvPr>
          <p:cNvSpPr>
            <a:spLocks noGrp="1"/>
          </p:cNvSpPr>
          <p:nvPr>
            <p:ph idx="1"/>
          </p:nvPr>
        </p:nvSpPr>
        <p:spPr/>
        <p:txBody>
          <a:bodyPr/>
          <a:lstStyle/>
          <a:p>
            <a:pPr marL="0" indent="0">
              <a:buNone/>
            </a:pPr>
            <a:r>
              <a:rPr lang="fr-FR" dirty="0"/>
              <a:t>En Italie, il existe 5 sites naturels reconnus : les îles Éoliennes, le Monte San Giorgio, les Dolomites, l'Etna et les anciennes hêtraies primordiales des Carpates.</a:t>
            </a:r>
            <a:endParaRPr lang="it-IT" dirty="0"/>
          </a:p>
        </p:txBody>
      </p:sp>
      <p:pic>
        <p:nvPicPr>
          <p:cNvPr id="4" name="Immagine 3">
            <a:extLst>
              <a:ext uri="{FF2B5EF4-FFF2-40B4-BE49-F238E27FC236}">
                <a16:creationId xmlns:a16="http://schemas.microsoft.com/office/drawing/2014/main" id="{7D62EBE7-27F0-9FDA-3AA6-399DDEB7A174}"/>
              </a:ext>
            </a:extLst>
          </p:cNvPr>
          <p:cNvPicPr>
            <a:picLocks noChangeAspect="1"/>
          </p:cNvPicPr>
          <p:nvPr/>
        </p:nvPicPr>
        <p:blipFill>
          <a:blip r:embed="rId2"/>
          <a:stretch>
            <a:fillRect/>
          </a:stretch>
        </p:blipFill>
        <p:spPr>
          <a:xfrm>
            <a:off x="6410232" y="2742939"/>
            <a:ext cx="3543393" cy="33105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722878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232B8FC-3A36-0258-4D61-3925DCA5CF0E}"/>
              </a:ext>
            </a:extLst>
          </p:cNvPr>
          <p:cNvSpPr>
            <a:spLocks noGrp="1"/>
          </p:cNvSpPr>
          <p:nvPr>
            <p:ph type="title"/>
          </p:nvPr>
        </p:nvSpPr>
        <p:spPr>
          <a:xfrm>
            <a:off x="913775" y="618517"/>
            <a:ext cx="9792325" cy="981683"/>
          </a:xfrm>
        </p:spPr>
        <p:txBody>
          <a:bodyPr>
            <a:normAutofit/>
          </a:bodyPr>
          <a:lstStyle/>
          <a:p>
            <a:r>
              <a:rPr lang="it-IT" dirty="0" err="1"/>
              <a:t>Sites</a:t>
            </a:r>
            <a:r>
              <a:rPr lang="it-IT" dirty="0"/>
              <a:t> Unesco en Italie</a:t>
            </a:r>
            <a:br>
              <a:rPr lang="it-IT" dirty="0"/>
            </a:br>
            <a:r>
              <a:rPr lang="it-IT" dirty="0" err="1"/>
              <a:t>immatériel</a:t>
            </a:r>
            <a:endParaRPr lang="it-IT" dirty="0"/>
          </a:p>
        </p:txBody>
      </p:sp>
      <p:sp>
        <p:nvSpPr>
          <p:cNvPr id="3" name="Segnaposto contenuto 2">
            <a:extLst>
              <a:ext uri="{FF2B5EF4-FFF2-40B4-BE49-F238E27FC236}">
                <a16:creationId xmlns:a16="http://schemas.microsoft.com/office/drawing/2014/main" id="{C7ED9844-71B6-7258-F256-6C37370C665D}"/>
              </a:ext>
            </a:extLst>
          </p:cNvPr>
          <p:cNvSpPr>
            <a:spLocks noGrp="1"/>
          </p:cNvSpPr>
          <p:nvPr>
            <p:ph idx="1"/>
          </p:nvPr>
        </p:nvSpPr>
        <p:spPr/>
        <p:txBody>
          <a:bodyPr>
            <a:normAutofit/>
          </a:bodyPr>
          <a:lstStyle/>
          <a:p>
            <a:pPr marL="0" indent="0">
              <a:buNone/>
            </a:pPr>
            <a:r>
              <a:rPr lang="fr-FR" dirty="0"/>
              <a:t>À ce jour, il y a 15 traditions à sauvegarder en Italie, du captivant théâtre de marionnettes siciliennes, en passant par l'expressif Canto a </a:t>
            </a:r>
            <a:r>
              <a:rPr lang="fr-FR" dirty="0" err="1"/>
              <a:t>Tenore</a:t>
            </a:r>
            <a:r>
              <a:rPr lang="fr-FR" dirty="0"/>
              <a:t> sarde ou les processions sincères avec des machines de saints, jusqu'à la diète méditerranéenne variée ou l'art exceptionnel du " </a:t>
            </a:r>
            <a:r>
              <a:rPr lang="fr-FR" dirty="0" err="1"/>
              <a:t>Pizzaiuoli</a:t>
            </a:r>
            <a:r>
              <a:rPr lang="fr-FR" dirty="0"/>
              <a:t> " Napolitains.</a:t>
            </a:r>
            <a:endParaRPr lang="it-IT" dirty="0"/>
          </a:p>
        </p:txBody>
      </p:sp>
      <p:pic>
        <p:nvPicPr>
          <p:cNvPr id="4" name="Immagine 3">
            <a:extLst>
              <a:ext uri="{FF2B5EF4-FFF2-40B4-BE49-F238E27FC236}">
                <a16:creationId xmlns:a16="http://schemas.microsoft.com/office/drawing/2014/main" id="{9D78F375-3E9F-4D6C-FDBF-635FC13374B6}"/>
              </a:ext>
            </a:extLst>
          </p:cNvPr>
          <p:cNvPicPr>
            <a:picLocks noChangeAspect="1"/>
          </p:cNvPicPr>
          <p:nvPr/>
        </p:nvPicPr>
        <p:blipFill>
          <a:blip r:embed="rId2"/>
          <a:stretch>
            <a:fillRect/>
          </a:stretch>
        </p:blipFill>
        <p:spPr>
          <a:xfrm>
            <a:off x="5224462" y="3429000"/>
            <a:ext cx="4239829" cy="2552700"/>
          </a:xfrm>
          <a:prstGeom prst="rect">
            <a:avLst/>
          </a:prstGeom>
        </p:spPr>
      </p:pic>
    </p:spTree>
    <p:extLst>
      <p:ext uri="{BB962C8B-B14F-4D97-AF65-F5344CB8AC3E}">
        <p14:creationId xmlns:p14="http://schemas.microsoft.com/office/powerpoint/2010/main" val="3910564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6AD624-7798-8533-5A86-42907743715C}"/>
              </a:ext>
            </a:extLst>
          </p:cNvPr>
          <p:cNvSpPr>
            <a:spLocks noGrp="1"/>
          </p:cNvSpPr>
          <p:nvPr>
            <p:ph type="title"/>
          </p:nvPr>
        </p:nvSpPr>
        <p:spPr/>
        <p:txBody>
          <a:bodyPr/>
          <a:lstStyle/>
          <a:p>
            <a:r>
              <a:rPr lang="it-IT" dirty="0" err="1"/>
              <a:t>Sites</a:t>
            </a:r>
            <a:r>
              <a:rPr lang="it-IT" dirty="0"/>
              <a:t> Unesco en </a:t>
            </a:r>
            <a:r>
              <a:rPr lang="it-IT" dirty="0" err="1"/>
              <a:t>france</a:t>
            </a:r>
            <a:endParaRPr lang="it-IT" dirty="0"/>
          </a:p>
        </p:txBody>
      </p:sp>
      <p:sp>
        <p:nvSpPr>
          <p:cNvPr id="3" name="Segnaposto contenuto 2">
            <a:extLst>
              <a:ext uri="{FF2B5EF4-FFF2-40B4-BE49-F238E27FC236}">
                <a16:creationId xmlns:a16="http://schemas.microsoft.com/office/drawing/2014/main" id="{6F2D838C-6A80-CB17-C6D9-4BD843610655}"/>
              </a:ext>
            </a:extLst>
          </p:cNvPr>
          <p:cNvSpPr>
            <a:spLocks noGrp="1"/>
          </p:cNvSpPr>
          <p:nvPr>
            <p:ph sz="quarter" idx="13"/>
          </p:nvPr>
        </p:nvSpPr>
        <p:spPr/>
        <p:txBody>
          <a:bodyPr/>
          <a:lstStyle/>
          <a:p>
            <a:pPr marL="0" indent="0">
              <a:buNone/>
            </a:pPr>
            <a:r>
              <a:rPr lang="fr-FR" dirty="0"/>
              <a:t>Certains sites du patrimoine de l'UNESCO de France sont : le Mont Saint-Michel et sa baie, la cathédrale de Chartres, les pitons, les cirques et les escarpements de l'île de la Réunion, la Tapisserie d'Aubusson.</a:t>
            </a:r>
            <a:endParaRPr lang="it-IT" dirty="0"/>
          </a:p>
        </p:txBody>
      </p:sp>
      <p:pic>
        <p:nvPicPr>
          <p:cNvPr id="4" name="Immagine 3">
            <a:extLst>
              <a:ext uri="{FF2B5EF4-FFF2-40B4-BE49-F238E27FC236}">
                <a16:creationId xmlns:a16="http://schemas.microsoft.com/office/drawing/2014/main" id="{956D9D85-4679-5592-4F13-E5454E4CAC31}"/>
              </a:ext>
            </a:extLst>
          </p:cNvPr>
          <p:cNvPicPr>
            <a:picLocks noChangeAspect="1"/>
          </p:cNvPicPr>
          <p:nvPr/>
        </p:nvPicPr>
        <p:blipFill>
          <a:blip r:embed="rId2"/>
          <a:stretch>
            <a:fillRect/>
          </a:stretch>
        </p:blipFill>
        <p:spPr>
          <a:xfrm>
            <a:off x="6186487" y="3429000"/>
            <a:ext cx="3986213" cy="2652644"/>
          </a:xfrm>
          <a:prstGeom prst="rect">
            <a:avLst/>
          </a:prstGeom>
        </p:spPr>
      </p:pic>
    </p:spTree>
    <p:extLst>
      <p:ext uri="{BB962C8B-B14F-4D97-AF65-F5344CB8AC3E}">
        <p14:creationId xmlns:p14="http://schemas.microsoft.com/office/powerpoint/2010/main" val="3966306856"/>
      </p:ext>
    </p:extLst>
  </p:cSld>
  <p:clrMapOvr>
    <a:masterClrMapping/>
  </p:clrMapOvr>
</p:sld>
</file>

<file path=ppt/theme/theme1.xml><?xml version="1.0" encoding="utf-8"?>
<a:theme xmlns:a="http://schemas.openxmlformats.org/drawingml/2006/main" name="Raccolta">
  <a:themeElements>
    <a:clrScheme name="Raccolta">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Raccolta">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accolta">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407</TotalTime>
  <Words>511</Words>
  <Application>Microsoft Office PowerPoint</Application>
  <PresentationFormat>Widescreen</PresentationFormat>
  <Paragraphs>23</Paragraphs>
  <Slides>9</Slides>
  <Notes>0</Notes>
  <HiddenSlides>0</HiddenSlides>
  <MMClips>0</MMClips>
  <ScaleCrop>false</ScaleCrop>
  <HeadingPairs>
    <vt:vector size="4" baseType="variant">
      <vt:variant>
        <vt:lpstr>Tema</vt:lpstr>
      </vt:variant>
      <vt:variant>
        <vt:i4>1</vt:i4>
      </vt:variant>
      <vt:variant>
        <vt:lpstr>Titoli diapositive</vt:lpstr>
      </vt:variant>
      <vt:variant>
        <vt:i4>9</vt:i4>
      </vt:variant>
    </vt:vector>
  </HeadingPairs>
  <TitlesOfParts>
    <vt:vector size="10" baseType="lpstr">
      <vt:lpstr>Raccolta</vt:lpstr>
      <vt:lpstr>Unesco</vt:lpstr>
      <vt:lpstr>Presentazione standard di PowerPoint</vt:lpstr>
      <vt:lpstr>La Commission nationale italienne pour l'UNESCO</vt:lpstr>
      <vt:lpstr>Presentazione standard di PowerPoint</vt:lpstr>
      <vt:lpstr>Presentazione standard di PowerPoint</vt:lpstr>
      <vt:lpstr>Sites Unesco en Italie culturel</vt:lpstr>
      <vt:lpstr>Sites Unesco en Italie naturel</vt:lpstr>
      <vt:lpstr>Sites Unesco en Italie immatériel</vt:lpstr>
      <vt:lpstr>Sites Unesco en france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Unesco</dc:title>
  <dc:creator>Utente</dc:creator>
  <cp:lastModifiedBy>dellacorteluca1612@gmail.com</cp:lastModifiedBy>
  <cp:revision>55</cp:revision>
  <dcterms:created xsi:type="dcterms:W3CDTF">2023-05-02T14:47:30Z</dcterms:created>
  <dcterms:modified xsi:type="dcterms:W3CDTF">2023-05-06T07:37:55Z</dcterms:modified>
</cp:coreProperties>
</file>