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2" autoAdjust="0"/>
    <p:restoredTop sz="94660"/>
  </p:normalViewPr>
  <p:slideViewPr>
    <p:cSldViewPr snapToGrid="0">
      <p:cViewPr varScale="1">
        <p:scale>
          <a:sx n="74" d="100"/>
          <a:sy n="74" d="100"/>
        </p:scale>
        <p:origin x="41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F2BCB7FD-08E4-468A-BB1C-8E9C89E44BCF}"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3635282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2BCB7FD-08E4-468A-BB1C-8E9C89E44BCF}"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1900721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2BCB7FD-08E4-468A-BB1C-8E9C89E44BCF}"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5026A69-C548-48A0-81A6-0BBF8340F1A9}" type="slidenum">
              <a:rPr lang="it-IT" smtClean="0"/>
              <a:t>‹N›</a:t>
            </a:fld>
            <a:endParaRPr lang="it-I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68446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F2BCB7FD-08E4-468A-BB1C-8E9C89E44BCF}" type="datetimeFigureOut">
              <a:rPr lang="it-IT" smtClean="0"/>
              <a:t>06/05/2023</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1536805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F2BCB7FD-08E4-468A-BB1C-8E9C89E44BCF}" type="datetimeFigureOut">
              <a:rPr lang="it-IT" smtClean="0"/>
              <a:t>06/05/2023</a:t>
            </a:fld>
            <a:endParaRPr lang="it-IT"/>
          </a:p>
        </p:txBody>
      </p:sp>
      <p:sp>
        <p:nvSpPr>
          <p:cNvPr id="6" name="Footer Placeholder 5"/>
          <p:cNvSpPr>
            <a:spLocks noGrp="1"/>
          </p:cNvSpPr>
          <p:nvPr>
            <p:ph type="ftr" sz="quarter" idx="11"/>
          </p:nvPr>
        </p:nvSpPr>
        <p:spPr/>
        <p:txBody>
          <a:bodyPr/>
          <a:lstStyle/>
          <a:p>
            <a:endParaRPr lang="it-IT"/>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5026A69-C548-48A0-81A6-0BBF8340F1A9}" type="slidenum">
              <a:rPr lang="it-IT" smtClean="0"/>
              <a:t>‹N›</a:t>
            </a:fld>
            <a:endParaRPr lang="it-I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65963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F2BCB7FD-08E4-468A-BB1C-8E9C89E44BCF}" type="datetimeFigureOut">
              <a:rPr lang="it-IT" smtClean="0"/>
              <a:t>06/05/2023</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26647582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2BCB7FD-08E4-468A-BB1C-8E9C89E44BCF}"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31773635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2BCB7FD-08E4-468A-BB1C-8E9C89E44BCF}"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2212265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2BCB7FD-08E4-468A-BB1C-8E9C89E44BCF}"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3938307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F2BCB7FD-08E4-468A-BB1C-8E9C89E44BCF}"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986021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F2BCB7FD-08E4-468A-BB1C-8E9C89E44BCF}" type="datetimeFigureOut">
              <a:rPr lang="it-IT" smtClean="0"/>
              <a:t>06/05/2023</a:t>
            </a:fld>
            <a:endParaRPr lang="it-IT"/>
          </a:p>
        </p:txBody>
      </p:sp>
      <p:sp>
        <p:nvSpPr>
          <p:cNvPr id="6" name="Footer Placeholder 5"/>
          <p:cNvSpPr>
            <a:spLocks noGrp="1"/>
          </p:cNvSpPr>
          <p:nvPr>
            <p:ph type="ftr" sz="quarter" idx="11"/>
          </p:nvPr>
        </p:nvSpPr>
        <p:spPr/>
        <p:txBody>
          <a:bodyPr/>
          <a:lstStyle/>
          <a:p>
            <a:endParaRPr lang="it-IT"/>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1265078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F2BCB7FD-08E4-468A-BB1C-8E9C89E44BCF}" type="datetimeFigureOut">
              <a:rPr lang="it-IT" smtClean="0"/>
              <a:t>06/05/2023</a:t>
            </a:fld>
            <a:endParaRPr lang="it-IT"/>
          </a:p>
        </p:txBody>
      </p:sp>
      <p:sp>
        <p:nvSpPr>
          <p:cNvPr id="8" name="Footer Placeholder 7"/>
          <p:cNvSpPr>
            <a:spLocks noGrp="1"/>
          </p:cNvSpPr>
          <p:nvPr>
            <p:ph type="ftr" sz="quarter" idx="11"/>
          </p:nvPr>
        </p:nvSpPr>
        <p:spPr/>
        <p:txBody>
          <a:bodyPr/>
          <a:lstStyle/>
          <a:p>
            <a:endParaRPr lang="it-IT"/>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631538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F2BCB7FD-08E4-468A-BB1C-8E9C89E44BCF}" type="datetimeFigureOut">
              <a:rPr lang="it-IT" smtClean="0"/>
              <a:t>06/05/2023</a:t>
            </a:fld>
            <a:endParaRPr lang="it-IT"/>
          </a:p>
        </p:txBody>
      </p:sp>
      <p:sp>
        <p:nvSpPr>
          <p:cNvPr id="4" name="Footer Placeholder 3"/>
          <p:cNvSpPr>
            <a:spLocks noGrp="1"/>
          </p:cNvSpPr>
          <p:nvPr>
            <p:ph type="ftr" sz="quarter" idx="11"/>
          </p:nvPr>
        </p:nvSpPr>
        <p:spPr/>
        <p:txBody>
          <a:bodyPr/>
          <a:lstStyle/>
          <a:p>
            <a:endParaRPr lang="it-IT"/>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104728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BCB7FD-08E4-468A-BB1C-8E9C89E44BCF}" type="datetimeFigureOut">
              <a:rPr lang="it-IT" smtClean="0"/>
              <a:t>06/05/2023</a:t>
            </a:fld>
            <a:endParaRPr lang="it-IT"/>
          </a:p>
        </p:txBody>
      </p:sp>
      <p:sp>
        <p:nvSpPr>
          <p:cNvPr id="3" name="Footer Placeholder 2"/>
          <p:cNvSpPr>
            <a:spLocks noGrp="1"/>
          </p:cNvSpPr>
          <p:nvPr>
            <p:ph type="ftr" sz="quarter" idx="11"/>
          </p:nvPr>
        </p:nvSpPr>
        <p:spPr/>
        <p:txBody>
          <a:bodyPr/>
          <a:lstStyle/>
          <a:p>
            <a:endParaRPr lang="it-IT"/>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3815954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2BCB7FD-08E4-468A-BB1C-8E9C89E44BCF}" type="datetimeFigureOut">
              <a:rPr lang="it-IT" smtClean="0"/>
              <a:t>06/05/2023</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1125303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F2BCB7FD-08E4-468A-BB1C-8E9C89E44BCF}" type="datetimeFigureOut">
              <a:rPr lang="it-IT" smtClean="0"/>
              <a:t>06/05/2023</a:t>
            </a:fld>
            <a:endParaRPr lang="it-IT"/>
          </a:p>
        </p:txBody>
      </p:sp>
      <p:sp>
        <p:nvSpPr>
          <p:cNvPr id="6" name="Footer Placeholder 5"/>
          <p:cNvSpPr>
            <a:spLocks noGrp="1"/>
          </p:cNvSpPr>
          <p:nvPr>
            <p:ph type="ftr" sz="quarter" idx="11"/>
          </p:nvPr>
        </p:nvSpPr>
        <p:spPr/>
        <p:txBody>
          <a:bodyPr/>
          <a:lstStyle/>
          <a:p>
            <a:endParaRPr lang="it-IT"/>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5026A69-C548-48A0-81A6-0BBF8340F1A9}" type="slidenum">
              <a:rPr lang="it-IT" smtClean="0"/>
              <a:t>‹N›</a:t>
            </a:fld>
            <a:endParaRPr lang="it-IT"/>
          </a:p>
        </p:txBody>
      </p:sp>
    </p:spTree>
    <p:extLst>
      <p:ext uri="{BB962C8B-B14F-4D97-AF65-F5344CB8AC3E}">
        <p14:creationId xmlns:p14="http://schemas.microsoft.com/office/powerpoint/2010/main" val="3610283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2BCB7FD-08E4-468A-BB1C-8E9C89E44BCF}" type="datetimeFigureOut">
              <a:rPr lang="it-IT" smtClean="0"/>
              <a:t>06/05/2023</a:t>
            </a:fld>
            <a:endParaRPr lang="it-I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75026A69-C548-48A0-81A6-0BBF8340F1A9}" type="slidenum">
              <a:rPr lang="it-IT" smtClean="0"/>
              <a:t>‹N›</a:t>
            </a:fld>
            <a:endParaRPr lang="it-IT"/>
          </a:p>
        </p:txBody>
      </p:sp>
    </p:spTree>
    <p:extLst>
      <p:ext uri="{BB962C8B-B14F-4D97-AF65-F5344CB8AC3E}">
        <p14:creationId xmlns:p14="http://schemas.microsoft.com/office/powerpoint/2010/main" val="1465435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4C16F9-4988-96EF-5ED4-AB9A8508D314}"/>
              </a:ext>
            </a:extLst>
          </p:cNvPr>
          <p:cNvSpPr>
            <a:spLocks noGrp="1"/>
          </p:cNvSpPr>
          <p:nvPr>
            <p:ph type="ctrTitle"/>
          </p:nvPr>
        </p:nvSpPr>
        <p:spPr>
          <a:xfrm>
            <a:off x="2589213" y="489398"/>
            <a:ext cx="8915399" cy="1126283"/>
          </a:xfrm>
        </p:spPr>
        <p:txBody>
          <a:bodyPr/>
          <a:lstStyle/>
          <a:p>
            <a:r>
              <a:rPr lang="it-IT" b="1" i="1" dirty="0">
                <a:solidFill>
                  <a:srgbClr val="FF0000"/>
                </a:solidFill>
              </a:rPr>
              <a:t>L’Unesco</a:t>
            </a:r>
          </a:p>
        </p:txBody>
      </p:sp>
      <p:sp>
        <p:nvSpPr>
          <p:cNvPr id="3" name="Sottotitolo 2">
            <a:extLst>
              <a:ext uri="{FF2B5EF4-FFF2-40B4-BE49-F238E27FC236}">
                <a16:creationId xmlns:a16="http://schemas.microsoft.com/office/drawing/2014/main" id="{1CD26BA3-5104-44EE-A4D6-C7B464E5E58B}"/>
              </a:ext>
            </a:extLst>
          </p:cNvPr>
          <p:cNvSpPr>
            <a:spLocks noGrp="1"/>
          </p:cNvSpPr>
          <p:nvPr>
            <p:ph type="subTitle" idx="1"/>
          </p:nvPr>
        </p:nvSpPr>
        <p:spPr>
          <a:xfrm>
            <a:off x="2589213" y="1841679"/>
            <a:ext cx="4514849" cy="4061983"/>
          </a:xfrm>
        </p:spPr>
        <p:txBody>
          <a:bodyPr>
            <a:normAutofit fontScale="92500" lnSpcReduction="10000"/>
          </a:bodyPr>
          <a:lstStyle/>
          <a:p>
            <a:r>
              <a:rPr lang="fr-FR" dirty="0"/>
              <a:t>L'UNESCO est l'organisation créée par les Nations Unies, qui a un seul but : promouvoir la paix, la communication, l'éducation, l'information et la science. C'est l'organisation internationale qui promeut la synergie culturelle, ethnique et artistique à l'échelle mondiale, avec des projets visant à protéger les droits de l'homme et les conflits contrastés. L'acronyme UNESCO signifie Organisation des Nations Unies pour l'éducation, la science et la culture et désigne l'organisation internationale qui s'occupe du maintien de la paix et du dialogue interculturel, en collaboration avec l'ONU.</a:t>
            </a:r>
            <a:endParaRPr lang="it-IT" dirty="0"/>
          </a:p>
        </p:txBody>
      </p:sp>
      <p:pic>
        <p:nvPicPr>
          <p:cNvPr id="4" name="Immagine 3">
            <a:extLst>
              <a:ext uri="{FF2B5EF4-FFF2-40B4-BE49-F238E27FC236}">
                <a16:creationId xmlns:a16="http://schemas.microsoft.com/office/drawing/2014/main" id="{AC31DEF3-B397-40F8-D692-C5435CF9B404}"/>
              </a:ext>
            </a:extLst>
          </p:cNvPr>
          <p:cNvPicPr>
            <a:picLocks noChangeAspect="1"/>
          </p:cNvPicPr>
          <p:nvPr/>
        </p:nvPicPr>
        <p:blipFill>
          <a:blip r:embed="rId2"/>
          <a:stretch>
            <a:fillRect/>
          </a:stretch>
        </p:blipFill>
        <p:spPr>
          <a:xfrm>
            <a:off x="7203693" y="2395403"/>
            <a:ext cx="4514850" cy="2505075"/>
          </a:xfrm>
          <a:prstGeom prst="rect">
            <a:avLst/>
          </a:prstGeom>
        </p:spPr>
      </p:pic>
    </p:spTree>
    <p:extLst>
      <p:ext uri="{BB962C8B-B14F-4D97-AF65-F5344CB8AC3E}">
        <p14:creationId xmlns:p14="http://schemas.microsoft.com/office/powerpoint/2010/main" val="2567592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37EABA-590C-F647-855B-6F678244B700}"/>
              </a:ext>
            </a:extLst>
          </p:cNvPr>
          <p:cNvSpPr>
            <a:spLocks noGrp="1"/>
          </p:cNvSpPr>
          <p:nvPr>
            <p:ph type="title"/>
          </p:nvPr>
        </p:nvSpPr>
        <p:spPr/>
        <p:txBody>
          <a:bodyPr/>
          <a:lstStyle/>
          <a:p>
            <a:pPr algn="ctr"/>
            <a:r>
              <a:rPr lang="it-IT" dirty="0">
                <a:solidFill>
                  <a:srgbClr val="0070C0"/>
                </a:solidFill>
              </a:rPr>
              <a:t>France</a:t>
            </a:r>
            <a:r>
              <a:rPr lang="it-IT" dirty="0"/>
              <a:t> </a:t>
            </a:r>
          </a:p>
        </p:txBody>
      </p:sp>
      <p:sp>
        <p:nvSpPr>
          <p:cNvPr id="3" name="Segnaposto contenuto 2">
            <a:extLst>
              <a:ext uri="{FF2B5EF4-FFF2-40B4-BE49-F238E27FC236}">
                <a16:creationId xmlns:a16="http://schemas.microsoft.com/office/drawing/2014/main" id="{9D9986EB-9737-8494-7D3D-F5F709549315}"/>
              </a:ext>
            </a:extLst>
          </p:cNvPr>
          <p:cNvSpPr>
            <a:spLocks noGrp="1"/>
          </p:cNvSpPr>
          <p:nvPr>
            <p:ph idx="1"/>
          </p:nvPr>
        </p:nvSpPr>
        <p:spPr>
          <a:xfrm>
            <a:off x="2589212" y="1197735"/>
            <a:ext cx="8915400" cy="5660265"/>
          </a:xfrm>
        </p:spPr>
        <p:txBody>
          <a:bodyPr/>
          <a:lstStyle/>
          <a:p>
            <a:r>
              <a:rPr lang="fr-FR" dirty="0"/>
              <a:t>-</a:t>
            </a:r>
            <a:r>
              <a:rPr lang="fr-FR" u="sng" dirty="0"/>
              <a:t>Mont-Saint-Michel:</a:t>
            </a:r>
            <a:r>
              <a:rPr lang="fr-FR" dirty="0"/>
              <a:t> c'est un lieu unique au monde sur la côte nord française. L'histoire de cet îlot remonte au 8ème siècle. Au fil du temps, il a abrité une abbaye bénédictine, une forteresse et même une prison.</a:t>
            </a:r>
          </a:p>
          <a:p>
            <a:endParaRPr lang="fr-FR" dirty="0"/>
          </a:p>
          <a:p>
            <a:endParaRPr lang="fr-FR" dirty="0"/>
          </a:p>
          <a:p>
            <a:endParaRPr lang="fr-FR" dirty="0"/>
          </a:p>
          <a:p>
            <a:endParaRPr lang="fr-FR" dirty="0"/>
          </a:p>
          <a:p>
            <a:r>
              <a:rPr lang="fr-FR" dirty="0"/>
              <a:t>- </a:t>
            </a:r>
            <a:r>
              <a:rPr lang="fr-FR" u="sng" dirty="0"/>
              <a:t>Cité fortifiée de Carcassonne</a:t>
            </a:r>
            <a:r>
              <a:rPr lang="fr-FR" dirty="0"/>
              <a:t>: Construite par les Wisigoths sur une ancienne colonie romaine, Carcassonne est une cité fortifiée au charme unique et intemporel. Il est situé dans le sud-ouest de la France, près de la côte de la mer Méditerranée.</a:t>
            </a:r>
          </a:p>
          <a:p>
            <a:endParaRPr lang="fr-FR" dirty="0"/>
          </a:p>
          <a:p>
            <a:endParaRPr lang="fr-FR" dirty="0"/>
          </a:p>
          <a:p>
            <a:endParaRPr lang="fr-FR" dirty="0"/>
          </a:p>
          <a:p>
            <a:endParaRPr lang="fr-FR" dirty="0"/>
          </a:p>
          <a:p>
            <a:endParaRPr lang="it-IT" dirty="0"/>
          </a:p>
        </p:txBody>
      </p:sp>
      <p:pic>
        <p:nvPicPr>
          <p:cNvPr id="4" name="Immagine 3">
            <a:extLst>
              <a:ext uri="{FF2B5EF4-FFF2-40B4-BE49-F238E27FC236}">
                <a16:creationId xmlns:a16="http://schemas.microsoft.com/office/drawing/2014/main" id="{AD628C7B-6218-AE50-63A2-5DDBFC7965A4}"/>
              </a:ext>
            </a:extLst>
          </p:cNvPr>
          <p:cNvPicPr>
            <a:picLocks noChangeAspect="1"/>
          </p:cNvPicPr>
          <p:nvPr/>
        </p:nvPicPr>
        <p:blipFill>
          <a:blip r:embed="rId2"/>
          <a:stretch>
            <a:fillRect/>
          </a:stretch>
        </p:blipFill>
        <p:spPr>
          <a:xfrm>
            <a:off x="3065727" y="2099883"/>
            <a:ext cx="2446432" cy="1647870"/>
          </a:xfrm>
          <a:prstGeom prst="rect">
            <a:avLst/>
          </a:prstGeom>
        </p:spPr>
      </p:pic>
      <p:pic>
        <p:nvPicPr>
          <p:cNvPr id="5" name="Immagine 4">
            <a:extLst>
              <a:ext uri="{FF2B5EF4-FFF2-40B4-BE49-F238E27FC236}">
                <a16:creationId xmlns:a16="http://schemas.microsoft.com/office/drawing/2014/main" id="{F4C38662-59B1-ADF8-574F-C7470FAF5492}"/>
              </a:ext>
            </a:extLst>
          </p:cNvPr>
          <p:cNvPicPr>
            <a:picLocks noChangeAspect="1"/>
          </p:cNvPicPr>
          <p:nvPr/>
        </p:nvPicPr>
        <p:blipFill>
          <a:blip r:embed="rId3"/>
          <a:stretch>
            <a:fillRect/>
          </a:stretch>
        </p:blipFill>
        <p:spPr>
          <a:xfrm>
            <a:off x="7920506" y="4662152"/>
            <a:ext cx="2498501" cy="1931831"/>
          </a:xfrm>
          <a:prstGeom prst="rect">
            <a:avLst/>
          </a:prstGeom>
        </p:spPr>
      </p:pic>
    </p:spTree>
    <p:extLst>
      <p:ext uri="{BB962C8B-B14F-4D97-AF65-F5344CB8AC3E}">
        <p14:creationId xmlns:p14="http://schemas.microsoft.com/office/powerpoint/2010/main" val="381461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C88F0D-B668-7BCC-D03C-0A298EBE2253}"/>
              </a:ext>
            </a:extLst>
          </p:cNvPr>
          <p:cNvSpPr>
            <a:spLocks noGrp="1"/>
          </p:cNvSpPr>
          <p:nvPr>
            <p:ph type="title"/>
          </p:nvPr>
        </p:nvSpPr>
        <p:spPr>
          <a:xfrm>
            <a:off x="2592925" y="0"/>
            <a:ext cx="8911687" cy="785611"/>
          </a:xfrm>
        </p:spPr>
        <p:txBody>
          <a:bodyPr>
            <a:normAutofit/>
          </a:bodyPr>
          <a:lstStyle/>
          <a:p>
            <a:pPr algn="ctr"/>
            <a:r>
              <a:rPr lang="it-IT" dirty="0">
                <a:solidFill>
                  <a:srgbClr val="92D050"/>
                </a:solidFill>
              </a:rPr>
              <a:t>Italie</a:t>
            </a:r>
          </a:p>
        </p:txBody>
      </p:sp>
      <p:sp>
        <p:nvSpPr>
          <p:cNvPr id="3" name="Segnaposto contenuto 2">
            <a:extLst>
              <a:ext uri="{FF2B5EF4-FFF2-40B4-BE49-F238E27FC236}">
                <a16:creationId xmlns:a16="http://schemas.microsoft.com/office/drawing/2014/main" id="{8CC59CF5-86B8-B7F9-183D-095D03684340}"/>
              </a:ext>
            </a:extLst>
          </p:cNvPr>
          <p:cNvSpPr>
            <a:spLocks noGrp="1"/>
          </p:cNvSpPr>
          <p:nvPr>
            <p:ph idx="1"/>
          </p:nvPr>
        </p:nvSpPr>
        <p:spPr>
          <a:xfrm>
            <a:off x="2589212" y="631065"/>
            <a:ext cx="8915400" cy="6226935"/>
          </a:xfrm>
        </p:spPr>
        <p:txBody>
          <a:bodyPr>
            <a:normAutofit/>
          </a:bodyPr>
          <a:lstStyle/>
          <a:p>
            <a:r>
              <a:rPr lang="it-IT" dirty="0"/>
              <a:t>- </a:t>
            </a:r>
            <a:r>
              <a:rPr lang="it-IT" u="sng" dirty="0"/>
              <a:t>Centre </a:t>
            </a:r>
            <a:r>
              <a:rPr lang="it-IT" u="sng" dirty="0" err="1"/>
              <a:t>historique</a:t>
            </a:r>
            <a:r>
              <a:rPr lang="it-IT" u="sng" dirty="0"/>
              <a:t> de </a:t>
            </a:r>
            <a:r>
              <a:rPr lang="it-IT" u="sng" dirty="0" err="1"/>
              <a:t>Naples</a:t>
            </a:r>
            <a:r>
              <a:rPr lang="it-IT" u="sng" dirty="0"/>
              <a:t>: </a:t>
            </a:r>
            <a:r>
              <a:rPr lang="fr-FR" dirty="0"/>
              <a:t>c’est le plus grand d'Italie et l'un des plus grands d'Europe : il s'étend sur 17 kilomètres entre des quartiers caractéristiques qui font partie du site du patrimoine mondial de l'UNESCO.</a:t>
            </a:r>
          </a:p>
          <a:p>
            <a:endParaRPr lang="fr-FR" dirty="0"/>
          </a:p>
          <a:p>
            <a:endParaRPr lang="fr-FR" dirty="0"/>
          </a:p>
          <a:p>
            <a:endParaRPr lang="fr-FR" dirty="0"/>
          </a:p>
          <a:p>
            <a:endParaRPr lang="fr-FR" dirty="0"/>
          </a:p>
          <a:p>
            <a:r>
              <a:rPr lang="it-IT" dirty="0"/>
              <a:t>-</a:t>
            </a:r>
            <a:r>
              <a:rPr lang="it-IT" u="sng" dirty="0"/>
              <a:t>Centre </a:t>
            </a:r>
            <a:r>
              <a:rPr lang="it-IT" u="sng" dirty="0" err="1"/>
              <a:t>historique</a:t>
            </a:r>
            <a:r>
              <a:rPr lang="it-IT" u="sng" dirty="0"/>
              <a:t> d'Urbino: </a:t>
            </a:r>
            <a:r>
              <a:rPr lang="fr-FR" dirty="0"/>
              <a:t>e centre historique d'Urbino, qui s'étend sur un peu plus d'un kilomètre carré, est entouré de murs bastionnés et entièrement construit en briques cuites. Il se caractérise par deux axes routiers principaux et presque perpendiculaires qui se rejoignent sur la place principale et par une trame urbaine dense dans laquelle serpentent des rues étroites, des montées et des descentes soudaines et des ruelles, des escaliers et des passages souterrains, des palais et des églises qui se forment, grâce aussi à la paysage environnant, une scénographie magnifique.</a:t>
            </a:r>
            <a:endParaRPr lang="it-IT" dirty="0"/>
          </a:p>
        </p:txBody>
      </p:sp>
      <p:pic>
        <p:nvPicPr>
          <p:cNvPr id="4" name="Immagine 3">
            <a:extLst>
              <a:ext uri="{FF2B5EF4-FFF2-40B4-BE49-F238E27FC236}">
                <a16:creationId xmlns:a16="http://schemas.microsoft.com/office/drawing/2014/main" id="{C1B945F7-1C23-558B-73BE-F8A31818E6E6}"/>
              </a:ext>
            </a:extLst>
          </p:cNvPr>
          <p:cNvPicPr>
            <a:picLocks noChangeAspect="1"/>
          </p:cNvPicPr>
          <p:nvPr/>
        </p:nvPicPr>
        <p:blipFill>
          <a:blip r:embed="rId2"/>
          <a:stretch>
            <a:fillRect/>
          </a:stretch>
        </p:blipFill>
        <p:spPr>
          <a:xfrm>
            <a:off x="8628846" y="1513265"/>
            <a:ext cx="2348862" cy="1584103"/>
          </a:xfrm>
          <a:prstGeom prst="rect">
            <a:avLst/>
          </a:prstGeom>
        </p:spPr>
      </p:pic>
      <p:pic>
        <p:nvPicPr>
          <p:cNvPr id="5" name="Immagine 4">
            <a:extLst>
              <a:ext uri="{FF2B5EF4-FFF2-40B4-BE49-F238E27FC236}">
                <a16:creationId xmlns:a16="http://schemas.microsoft.com/office/drawing/2014/main" id="{486028AD-7C30-897D-46A2-11E1773D7021}"/>
              </a:ext>
            </a:extLst>
          </p:cNvPr>
          <p:cNvPicPr>
            <a:picLocks noChangeAspect="1"/>
          </p:cNvPicPr>
          <p:nvPr/>
        </p:nvPicPr>
        <p:blipFill>
          <a:blip r:embed="rId3"/>
          <a:stretch>
            <a:fillRect/>
          </a:stretch>
        </p:blipFill>
        <p:spPr>
          <a:xfrm>
            <a:off x="4486213" y="5409126"/>
            <a:ext cx="2378226" cy="1448873"/>
          </a:xfrm>
          <a:prstGeom prst="rect">
            <a:avLst/>
          </a:prstGeom>
        </p:spPr>
      </p:pic>
    </p:spTree>
    <p:extLst>
      <p:ext uri="{BB962C8B-B14F-4D97-AF65-F5344CB8AC3E}">
        <p14:creationId xmlns:p14="http://schemas.microsoft.com/office/powerpoint/2010/main" val="928820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5293FBD-211F-7E02-6D7E-AAAFE254DAD2}"/>
              </a:ext>
            </a:extLst>
          </p:cNvPr>
          <p:cNvSpPr>
            <a:spLocks noGrp="1"/>
          </p:cNvSpPr>
          <p:nvPr>
            <p:ph idx="1"/>
          </p:nvPr>
        </p:nvSpPr>
        <p:spPr>
          <a:xfrm>
            <a:off x="2589212" y="141668"/>
            <a:ext cx="8915400" cy="5769554"/>
          </a:xfrm>
        </p:spPr>
        <p:txBody>
          <a:bodyPr/>
          <a:lstStyle/>
          <a:p>
            <a:r>
              <a:rPr lang="it-IT" dirty="0"/>
              <a:t>-</a:t>
            </a:r>
            <a:r>
              <a:rPr lang="it-IT" u="sng" dirty="0"/>
              <a:t>Ville de </a:t>
            </a:r>
            <a:r>
              <a:rPr lang="fr-FR" u="sng" dirty="0"/>
              <a:t>Vérone</a:t>
            </a:r>
            <a:r>
              <a:rPr lang="fr-FR" dirty="0"/>
              <a:t>: est située dans le nord de l'Italie, sur les rives de l'Adige où le fleuve rencontre la vallée du Pô. Déjà existant en tant que petit centre, au 1er siècle avant JC. elle est devenue une municipalité romaine et au cours des siècles suivants, elle a vu la domination des Ostrogoths, des Lombards et de Charlemagne, représentant toujours un centre d'importance militaire et culturelle primordiale.</a:t>
            </a:r>
            <a:r>
              <a:rPr lang="it-IT" dirty="0"/>
              <a:t>  </a:t>
            </a:r>
          </a:p>
        </p:txBody>
      </p:sp>
      <p:pic>
        <p:nvPicPr>
          <p:cNvPr id="4" name="Immagine 3">
            <a:extLst>
              <a:ext uri="{FF2B5EF4-FFF2-40B4-BE49-F238E27FC236}">
                <a16:creationId xmlns:a16="http://schemas.microsoft.com/office/drawing/2014/main" id="{64887553-68C5-52B2-3253-CF164228568E}"/>
              </a:ext>
            </a:extLst>
          </p:cNvPr>
          <p:cNvPicPr>
            <a:picLocks noChangeAspect="1"/>
          </p:cNvPicPr>
          <p:nvPr/>
        </p:nvPicPr>
        <p:blipFill>
          <a:blip r:embed="rId2"/>
          <a:stretch>
            <a:fillRect/>
          </a:stretch>
        </p:blipFill>
        <p:spPr>
          <a:xfrm>
            <a:off x="2978698" y="1955337"/>
            <a:ext cx="2443308" cy="1689383"/>
          </a:xfrm>
          <a:prstGeom prst="rect">
            <a:avLst/>
          </a:prstGeom>
        </p:spPr>
      </p:pic>
    </p:spTree>
    <p:extLst>
      <p:ext uri="{BB962C8B-B14F-4D97-AF65-F5344CB8AC3E}">
        <p14:creationId xmlns:p14="http://schemas.microsoft.com/office/powerpoint/2010/main" val="1723807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BACD42-40C2-986A-F8F9-5D909F916D6B}"/>
              </a:ext>
            </a:extLst>
          </p:cNvPr>
          <p:cNvSpPr>
            <a:spLocks noGrp="1"/>
          </p:cNvSpPr>
          <p:nvPr>
            <p:ph type="title"/>
          </p:nvPr>
        </p:nvSpPr>
        <p:spPr>
          <a:xfrm>
            <a:off x="2592925" y="193183"/>
            <a:ext cx="8911687" cy="753595"/>
          </a:xfrm>
        </p:spPr>
        <p:txBody>
          <a:bodyPr/>
          <a:lstStyle/>
          <a:p>
            <a:pPr algn="ctr"/>
            <a:r>
              <a:rPr lang="it-IT" dirty="0" err="1">
                <a:solidFill>
                  <a:srgbClr val="00B0F0"/>
                </a:solidFill>
              </a:rPr>
              <a:t>Campanie</a:t>
            </a:r>
            <a:endParaRPr lang="it-IT" dirty="0">
              <a:solidFill>
                <a:srgbClr val="00B0F0"/>
              </a:solidFill>
            </a:endParaRPr>
          </a:p>
        </p:txBody>
      </p:sp>
      <p:sp>
        <p:nvSpPr>
          <p:cNvPr id="3" name="Segnaposto contenuto 2">
            <a:extLst>
              <a:ext uri="{FF2B5EF4-FFF2-40B4-BE49-F238E27FC236}">
                <a16:creationId xmlns:a16="http://schemas.microsoft.com/office/drawing/2014/main" id="{EF099EB4-BA70-9C2D-710F-231C3362F443}"/>
              </a:ext>
            </a:extLst>
          </p:cNvPr>
          <p:cNvSpPr>
            <a:spLocks noGrp="1"/>
          </p:cNvSpPr>
          <p:nvPr>
            <p:ph idx="1"/>
          </p:nvPr>
        </p:nvSpPr>
        <p:spPr>
          <a:xfrm>
            <a:off x="2589212" y="824247"/>
            <a:ext cx="8915400" cy="5840569"/>
          </a:xfrm>
        </p:spPr>
        <p:txBody>
          <a:bodyPr/>
          <a:lstStyle/>
          <a:p>
            <a:r>
              <a:rPr lang="fr-FR" dirty="0"/>
              <a:t>- </a:t>
            </a:r>
            <a:r>
              <a:rPr lang="fr-FR" u="sng" dirty="0" err="1"/>
              <a:t>Costiera</a:t>
            </a:r>
            <a:r>
              <a:rPr lang="fr-FR" u="sng" dirty="0"/>
              <a:t> </a:t>
            </a:r>
            <a:r>
              <a:rPr lang="fr-FR" u="sng" dirty="0" err="1"/>
              <a:t>Amalfitana</a:t>
            </a:r>
            <a:r>
              <a:rPr lang="fr-FR" dirty="0"/>
              <a:t>: La beauté de son paysage méditerranéen a fait de la côte amalfitaine une destination préférée des célébrités du monde entier.</a:t>
            </a:r>
          </a:p>
          <a:p>
            <a:endParaRPr lang="fr-FR" dirty="0"/>
          </a:p>
          <a:p>
            <a:endParaRPr lang="fr-FR" dirty="0"/>
          </a:p>
          <a:p>
            <a:endParaRPr lang="fr-FR" dirty="0"/>
          </a:p>
          <a:p>
            <a:endParaRPr lang="fr-FR" dirty="0"/>
          </a:p>
          <a:p>
            <a:r>
              <a:rPr lang="fr-FR" dirty="0"/>
              <a:t>-</a:t>
            </a:r>
            <a:r>
              <a:rPr lang="fr-FR" u="sng" dirty="0"/>
              <a:t>L'art du </a:t>
            </a:r>
            <a:r>
              <a:rPr lang="fr-FR" u="sng" dirty="0" err="1"/>
              <a:t>pizzaïoli</a:t>
            </a:r>
            <a:r>
              <a:rPr lang="fr-FR" u="sng" dirty="0"/>
              <a:t> napolitain</a:t>
            </a:r>
            <a:r>
              <a:rPr lang="fr-FR" dirty="0"/>
              <a:t>: Suite à une collecte de signatures ouverte à tous les citoyens du monde, l'art de la pizza est devenu en 2017 un patrimoine immatériel en Campanie.</a:t>
            </a:r>
          </a:p>
          <a:p>
            <a:endParaRPr lang="fr-FR" dirty="0"/>
          </a:p>
          <a:p>
            <a:endParaRPr lang="fr-FR" dirty="0"/>
          </a:p>
          <a:p>
            <a:endParaRPr lang="fr-FR" dirty="0"/>
          </a:p>
          <a:p>
            <a:endParaRPr lang="fr-FR" dirty="0"/>
          </a:p>
          <a:p>
            <a:pPr marL="0" indent="0">
              <a:buNone/>
            </a:pPr>
            <a:endParaRPr lang="it-IT" dirty="0"/>
          </a:p>
        </p:txBody>
      </p:sp>
      <p:pic>
        <p:nvPicPr>
          <p:cNvPr id="4" name="Immagine 3">
            <a:extLst>
              <a:ext uri="{FF2B5EF4-FFF2-40B4-BE49-F238E27FC236}">
                <a16:creationId xmlns:a16="http://schemas.microsoft.com/office/drawing/2014/main" id="{6455574C-A67C-270A-9C4D-EF85177D3613}"/>
              </a:ext>
            </a:extLst>
          </p:cNvPr>
          <p:cNvPicPr>
            <a:picLocks noChangeAspect="1"/>
          </p:cNvPicPr>
          <p:nvPr/>
        </p:nvPicPr>
        <p:blipFill>
          <a:blip r:embed="rId2"/>
          <a:stretch>
            <a:fillRect/>
          </a:stretch>
        </p:blipFill>
        <p:spPr>
          <a:xfrm>
            <a:off x="8010659" y="1474811"/>
            <a:ext cx="2678806" cy="1688993"/>
          </a:xfrm>
          <a:prstGeom prst="rect">
            <a:avLst/>
          </a:prstGeom>
        </p:spPr>
      </p:pic>
      <p:pic>
        <p:nvPicPr>
          <p:cNvPr id="5" name="Immagine 4">
            <a:extLst>
              <a:ext uri="{FF2B5EF4-FFF2-40B4-BE49-F238E27FC236}">
                <a16:creationId xmlns:a16="http://schemas.microsoft.com/office/drawing/2014/main" id="{75C80741-F24F-9727-C45D-C95A2C1B32CC}"/>
              </a:ext>
            </a:extLst>
          </p:cNvPr>
          <p:cNvPicPr>
            <a:picLocks noChangeAspect="1"/>
          </p:cNvPicPr>
          <p:nvPr/>
        </p:nvPicPr>
        <p:blipFill>
          <a:blip r:embed="rId3"/>
          <a:stretch>
            <a:fillRect/>
          </a:stretch>
        </p:blipFill>
        <p:spPr>
          <a:xfrm>
            <a:off x="2977404" y="4481849"/>
            <a:ext cx="2418844" cy="1656290"/>
          </a:xfrm>
          <a:prstGeom prst="rect">
            <a:avLst/>
          </a:prstGeom>
        </p:spPr>
      </p:pic>
    </p:spTree>
    <p:extLst>
      <p:ext uri="{BB962C8B-B14F-4D97-AF65-F5344CB8AC3E}">
        <p14:creationId xmlns:p14="http://schemas.microsoft.com/office/powerpoint/2010/main" val="1034816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B3D24DC0-B169-724E-1B5C-7A3331BC6ED2}"/>
              </a:ext>
            </a:extLst>
          </p:cNvPr>
          <p:cNvSpPr>
            <a:spLocks noGrp="1"/>
          </p:cNvSpPr>
          <p:nvPr>
            <p:ph idx="1"/>
          </p:nvPr>
        </p:nvSpPr>
        <p:spPr/>
        <p:txBody>
          <a:bodyPr/>
          <a:lstStyle/>
          <a:p>
            <a:r>
              <a:rPr lang="it-IT" dirty="0"/>
              <a:t>-</a:t>
            </a:r>
            <a:r>
              <a:rPr lang="it-IT" u="sng" dirty="0"/>
              <a:t>Le </a:t>
            </a:r>
            <a:r>
              <a:rPr lang="it-IT" u="sng" dirty="0" err="1"/>
              <a:t>régime</a:t>
            </a:r>
            <a:r>
              <a:rPr lang="it-IT" u="sng" dirty="0"/>
              <a:t> </a:t>
            </a:r>
            <a:r>
              <a:rPr lang="it-IT" u="sng" dirty="0" err="1"/>
              <a:t>méditerranéen</a:t>
            </a:r>
            <a:r>
              <a:rPr lang="it-IT" dirty="0"/>
              <a:t>: Il regime alimentare ricco teorizzato dal fisiologo americano </a:t>
            </a:r>
            <a:r>
              <a:rPr lang="it-IT" dirty="0" err="1"/>
              <a:t>Ancel</a:t>
            </a:r>
            <a:r>
              <a:rPr lang="it-IT" dirty="0"/>
              <a:t> Keys osservando le abitudini alimentari degli abitanti del Cilento, è stato riconosciuto come patrimonio culturale immateriale dall’Unesco nel 2010.</a:t>
            </a:r>
          </a:p>
        </p:txBody>
      </p:sp>
      <p:pic>
        <p:nvPicPr>
          <p:cNvPr id="4" name="Immagine 3">
            <a:extLst>
              <a:ext uri="{FF2B5EF4-FFF2-40B4-BE49-F238E27FC236}">
                <a16:creationId xmlns:a16="http://schemas.microsoft.com/office/drawing/2014/main" id="{6573231E-7ABC-C8DF-F940-9D4E7DD6129F}"/>
              </a:ext>
            </a:extLst>
          </p:cNvPr>
          <p:cNvPicPr>
            <a:picLocks noChangeAspect="1"/>
          </p:cNvPicPr>
          <p:nvPr/>
        </p:nvPicPr>
        <p:blipFill>
          <a:blip r:embed="rId2"/>
          <a:stretch>
            <a:fillRect/>
          </a:stretch>
        </p:blipFill>
        <p:spPr>
          <a:xfrm>
            <a:off x="8005270" y="3117076"/>
            <a:ext cx="2517866" cy="1810669"/>
          </a:xfrm>
          <a:prstGeom prst="rect">
            <a:avLst/>
          </a:prstGeom>
        </p:spPr>
      </p:pic>
    </p:spTree>
    <p:extLst>
      <p:ext uri="{BB962C8B-B14F-4D97-AF65-F5344CB8AC3E}">
        <p14:creationId xmlns:p14="http://schemas.microsoft.com/office/powerpoint/2010/main" val="1945893496"/>
      </p:ext>
    </p:extLst>
  </p:cSld>
  <p:clrMapOvr>
    <a:masterClrMapping/>
  </p:clrMapOvr>
</p:sld>
</file>

<file path=ppt/theme/theme1.xml><?xml version="1.0" encoding="utf-8"?>
<a:theme xmlns:a="http://schemas.openxmlformats.org/drawingml/2006/main" name="Filo">
  <a:themeElements>
    <a:clrScheme name="Filo">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Filo">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il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18</TotalTime>
  <Words>499</Words>
  <Application>Microsoft Office PowerPoint</Application>
  <PresentationFormat>Widescreen</PresentationFormat>
  <Paragraphs>31</Paragraphs>
  <Slides>6</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6</vt:i4>
      </vt:variant>
    </vt:vector>
  </HeadingPairs>
  <TitlesOfParts>
    <vt:vector size="10" baseType="lpstr">
      <vt:lpstr>Arial</vt:lpstr>
      <vt:lpstr>Century Gothic</vt:lpstr>
      <vt:lpstr>Wingdings 3</vt:lpstr>
      <vt:lpstr>Filo</vt:lpstr>
      <vt:lpstr>L’Unesco</vt:lpstr>
      <vt:lpstr>France </vt:lpstr>
      <vt:lpstr>Italie</vt:lpstr>
      <vt:lpstr>Presentazione standard di PowerPoint</vt:lpstr>
      <vt:lpstr>Campanie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L’Unesco</dc:title>
  <dc:creator>Scrima</dc:creator>
  <cp:lastModifiedBy>Scrima</cp:lastModifiedBy>
  <cp:revision>1</cp:revision>
  <dcterms:created xsi:type="dcterms:W3CDTF">2023-05-06T12:14:47Z</dcterms:created>
  <dcterms:modified xsi:type="dcterms:W3CDTF">2023-05-06T12:33:36Z</dcterms:modified>
</cp:coreProperties>
</file>